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2" r:id="rId5"/>
  </p:sldMasterIdLst>
  <p:notesMasterIdLst>
    <p:notesMasterId r:id="rId14"/>
  </p:notesMasterIdLst>
  <p:handoutMasterIdLst>
    <p:handoutMasterId r:id="rId15"/>
  </p:handoutMasterIdLst>
  <p:sldIdLst>
    <p:sldId id="301" r:id="rId6"/>
    <p:sldId id="305" r:id="rId7"/>
    <p:sldId id="306" r:id="rId8"/>
    <p:sldId id="299" r:id="rId9"/>
    <p:sldId id="304" r:id="rId10"/>
    <p:sldId id="302" r:id="rId11"/>
    <p:sldId id="298" r:id="rId12"/>
    <p:sldId id="303" r:id="rId13"/>
  </p:sldIdLst>
  <p:sldSz cx="12192000" cy="6858000"/>
  <p:notesSz cx="6797675"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Mittlere Formatvorlage 1 - Akz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35758FB7-9AC5-4552-8A53-C91805E547FA}" styleName="Designformatvorlage 1 - Akz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7" autoAdjust="0"/>
    <p:restoredTop sz="76904" autoAdjust="0"/>
  </p:normalViewPr>
  <p:slideViewPr>
    <p:cSldViewPr snapToGrid="0">
      <p:cViewPr varScale="1">
        <p:scale>
          <a:sx n="90" d="100"/>
          <a:sy n="90" d="100"/>
        </p:scale>
        <p:origin x="232" y="920"/>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1C470908-3DA3-4AF9-B5C8-F06912A768D0}" type="datetimeFigureOut">
              <a:rPr lang="de-CH" smtClean="0"/>
              <a:t>10.11.23</a:t>
            </a:fld>
            <a:endParaRPr lang="de-CH"/>
          </a:p>
        </p:txBody>
      </p:sp>
      <p:sp>
        <p:nvSpPr>
          <p:cNvPr id="4" name="Fußzeilenplatzhalt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de-CH"/>
          </a:p>
        </p:txBody>
      </p:sp>
      <p:sp>
        <p:nvSpPr>
          <p:cNvPr id="5" name="Foliennummernplatzhalt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9A5588CF-99DC-4510-A3B8-A386E9E16A7C}" type="slidenum">
              <a:rPr lang="de-CH" smtClean="0"/>
              <a:t>‹Nr.›</a:t>
            </a:fld>
            <a:endParaRPr lang="de-CH"/>
          </a:p>
        </p:txBody>
      </p:sp>
    </p:spTree>
    <p:extLst>
      <p:ext uri="{BB962C8B-B14F-4D97-AF65-F5344CB8AC3E}">
        <p14:creationId xmlns:p14="http://schemas.microsoft.com/office/powerpoint/2010/main" val="33439729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28304789-6C0D-43FF-AE51-871AA3C27D9F}" type="datetimeFigureOut">
              <a:rPr lang="de-DE" smtClean="0"/>
              <a:t>10.11.23</a:t>
            </a:fld>
            <a:endParaRPr lang="de-DE"/>
          </a:p>
        </p:txBody>
      </p:sp>
      <p:sp>
        <p:nvSpPr>
          <p:cNvPr id="4" name="Folienbildplatzhalt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AB1A8C13-7089-41D4-B116-5C3DDBB9B765}" type="slidenum">
              <a:rPr lang="de-DE" smtClean="0"/>
              <a:t>‹Nr.›</a:t>
            </a:fld>
            <a:endParaRPr 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AB1A8C13-7089-41D4-B116-5C3DDBB9B765}" type="slidenum">
              <a:rPr lang="de-DE" smtClean="0"/>
              <a:t>1</a:t>
            </a:fld>
            <a:endParaRPr lang="de-DE"/>
          </a:p>
        </p:txBody>
      </p:sp>
    </p:spTree>
    <p:extLst>
      <p:ext uri="{BB962C8B-B14F-4D97-AF65-F5344CB8AC3E}">
        <p14:creationId xmlns:p14="http://schemas.microsoft.com/office/powerpoint/2010/main" val="4245237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AB1A8C13-7089-41D4-B116-5C3DDBB9B765}" type="slidenum">
              <a:rPr lang="de-DE" smtClean="0"/>
              <a:t>4</a:t>
            </a:fld>
            <a:endParaRPr lang="de-DE"/>
          </a:p>
        </p:txBody>
      </p:sp>
    </p:spTree>
    <p:extLst>
      <p:ext uri="{BB962C8B-B14F-4D97-AF65-F5344CB8AC3E}">
        <p14:creationId xmlns:p14="http://schemas.microsoft.com/office/powerpoint/2010/main" val="4223295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AB1A8C13-7089-41D4-B116-5C3DDBB9B765}" type="slidenum">
              <a:rPr lang="de-DE" smtClean="0"/>
              <a:t>5</a:t>
            </a:fld>
            <a:endParaRPr lang="de-DE"/>
          </a:p>
        </p:txBody>
      </p:sp>
    </p:spTree>
    <p:extLst>
      <p:ext uri="{BB962C8B-B14F-4D97-AF65-F5344CB8AC3E}">
        <p14:creationId xmlns:p14="http://schemas.microsoft.com/office/powerpoint/2010/main" val="1537466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AB1A8C13-7089-41D4-B116-5C3DDBB9B765}" type="slidenum">
              <a:rPr lang="de-DE" smtClean="0"/>
              <a:t>6</a:t>
            </a:fld>
            <a:endParaRPr lang="de-DE"/>
          </a:p>
        </p:txBody>
      </p:sp>
    </p:spTree>
    <p:extLst>
      <p:ext uri="{BB962C8B-B14F-4D97-AF65-F5344CB8AC3E}">
        <p14:creationId xmlns:p14="http://schemas.microsoft.com/office/powerpoint/2010/main" val="216839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AB1A8C13-7089-41D4-B116-5C3DDBB9B765}" type="slidenum">
              <a:rPr lang="de-DE" smtClean="0"/>
              <a:t>7</a:t>
            </a:fld>
            <a:endParaRPr lang="de-DE"/>
          </a:p>
        </p:txBody>
      </p:sp>
    </p:spTree>
    <p:extLst>
      <p:ext uri="{BB962C8B-B14F-4D97-AF65-F5344CB8AC3E}">
        <p14:creationId xmlns:p14="http://schemas.microsoft.com/office/powerpoint/2010/main" val="1330114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AB1A8C13-7089-41D4-B116-5C3DDBB9B765}" type="slidenum">
              <a:rPr lang="de-DE" smtClean="0"/>
              <a:t>8</a:t>
            </a:fld>
            <a:endParaRPr lang="de-DE"/>
          </a:p>
        </p:txBody>
      </p:sp>
    </p:spTree>
    <p:extLst>
      <p:ext uri="{BB962C8B-B14F-4D97-AF65-F5344CB8AC3E}">
        <p14:creationId xmlns:p14="http://schemas.microsoft.com/office/powerpoint/2010/main" val="3575442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r>
              <a:rPr lang="de-DE"/>
              <a:t>Februar 2019</a:t>
            </a:r>
          </a:p>
        </p:txBody>
      </p:sp>
      <p:sp>
        <p:nvSpPr>
          <p:cNvPr id="5" name="Fußzeilenplatzhalter 4"/>
          <p:cNvSpPr>
            <a:spLocks noGrp="1"/>
          </p:cNvSpPr>
          <p:nvPr>
            <p:ph type="ftr" sz="quarter" idx="11"/>
          </p:nvPr>
        </p:nvSpPr>
        <p:spPr/>
        <p:txBody>
          <a:bodyPr/>
          <a:lstStyle/>
          <a:p>
            <a:r>
              <a:rPr lang="de-DE"/>
              <a:t>Informationsabend Primarschule Galgenen</a:t>
            </a:r>
          </a:p>
        </p:txBody>
      </p:sp>
      <p:sp>
        <p:nvSpPr>
          <p:cNvPr id="6" name="Foliennummernplatzhalter 5"/>
          <p:cNvSpPr>
            <a:spLocks noGrp="1"/>
          </p:cNvSpPr>
          <p:nvPr>
            <p:ph type="sldNum" sz="quarter" idx="12"/>
          </p:nvPr>
        </p:nvSpPr>
        <p:spPr/>
        <p:txBody>
          <a:bodyPr/>
          <a:lstStyle/>
          <a:p>
            <a:fld id="{932AFE5B-E74E-4EA1-8D47-EE51E8AF330E}" type="slidenum">
              <a:rPr lang="de-DE" smtClean="0"/>
              <a:t>‹Nr.›</a:t>
            </a:fld>
            <a:endParaRPr lang="de-DE"/>
          </a:p>
        </p:txBody>
      </p:sp>
    </p:spTree>
    <p:extLst>
      <p:ext uri="{BB962C8B-B14F-4D97-AF65-F5344CB8AC3E}">
        <p14:creationId xmlns:p14="http://schemas.microsoft.com/office/powerpoint/2010/main" val="1520403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a:t>Februar 2019</a:t>
            </a:r>
          </a:p>
        </p:txBody>
      </p:sp>
      <p:sp>
        <p:nvSpPr>
          <p:cNvPr id="5" name="Fußzeilenplatzhalter 4"/>
          <p:cNvSpPr>
            <a:spLocks noGrp="1"/>
          </p:cNvSpPr>
          <p:nvPr>
            <p:ph type="ftr" sz="quarter" idx="11"/>
          </p:nvPr>
        </p:nvSpPr>
        <p:spPr/>
        <p:txBody>
          <a:bodyPr/>
          <a:lstStyle/>
          <a:p>
            <a:r>
              <a:rPr lang="de-DE"/>
              <a:t>Informationsabend Primarschule Galgenen</a:t>
            </a:r>
          </a:p>
        </p:txBody>
      </p:sp>
      <p:sp>
        <p:nvSpPr>
          <p:cNvPr id="6" name="Foliennummernplatzhalter 5"/>
          <p:cNvSpPr>
            <a:spLocks noGrp="1"/>
          </p:cNvSpPr>
          <p:nvPr>
            <p:ph type="sldNum" sz="quarter" idx="12"/>
          </p:nvPr>
        </p:nvSpPr>
        <p:spPr/>
        <p:txBody>
          <a:bodyPr/>
          <a:lstStyle/>
          <a:p>
            <a:fld id="{932AFE5B-E74E-4EA1-8D47-EE51E8AF330E}" type="slidenum">
              <a:rPr lang="de-DE" smtClean="0"/>
              <a:t>‹Nr.›</a:t>
            </a:fld>
            <a:endParaRPr lang="de-DE"/>
          </a:p>
        </p:txBody>
      </p:sp>
    </p:spTree>
    <p:extLst>
      <p:ext uri="{BB962C8B-B14F-4D97-AF65-F5344CB8AC3E}">
        <p14:creationId xmlns:p14="http://schemas.microsoft.com/office/powerpoint/2010/main" val="876267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r>
              <a:rPr lang="de-DE"/>
              <a:t>Februar 2019</a:t>
            </a:r>
          </a:p>
        </p:txBody>
      </p:sp>
      <p:sp>
        <p:nvSpPr>
          <p:cNvPr id="5" name="Fußzeilenplatzhalter 4"/>
          <p:cNvSpPr>
            <a:spLocks noGrp="1"/>
          </p:cNvSpPr>
          <p:nvPr>
            <p:ph type="ftr" sz="quarter" idx="11"/>
          </p:nvPr>
        </p:nvSpPr>
        <p:spPr/>
        <p:txBody>
          <a:bodyPr/>
          <a:lstStyle/>
          <a:p>
            <a:r>
              <a:rPr lang="de-DE"/>
              <a:t>Informationsabend Primarschule Galgenen</a:t>
            </a:r>
          </a:p>
        </p:txBody>
      </p:sp>
      <p:sp>
        <p:nvSpPr>
          <p:cNvPr id="6" name="Foliennummernplatzhalter 5"/>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30306405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a:t>Februar 2019</a:t>
            </a:r>
          </a:p>
        </p:txBody>
      </p:sp>
      <p:sp>
        <p:nvSpPr>
          <p:cNvPr id="5" name="Fußzeilenplatzhalter 4"/>
          <p:cNvSpPr>
            <a:spLocks noGrp="1"/>
          </p:cNvSpPr>
          <p:nvPr>
            <p:ph type="ftr" sz="quarter" idx="11"/>
          </p:nvPr>
        </p:nvSpPr>
        <p:spPr/>
        <p:txBody>
          <a:bodyPr/>
          <a:lstStyle/>
          <a:p>
            <a:r>
              <a:rPr lang="de-DE"/>
              <a:t>Informationsabend Primarschule Galgenen</a:t>
            </a:r>
          </a:p>
        </p:txBody>
      </p:sp>
      <p:sp>
        <p:nvSpPr>
          <p:cNvPr id="6" name="Foliennummernplatzhalter 5"/>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16125651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r>
              <a:rPr lang="de-DE"/>
              <a:t>Februar 2019</a:t>
            </a:r>
          </a:p>
        </p:txBody>
      </p:sp>
      <p:sp>
        <p:nvSpPr>
          <p:cNvPr id="5" name="Fußzeilenplatzhalter 4"/>
          <p:cNvSpPr>
            <a:spLocks noGrp="1"/>
          </p:cNvSpPr>
          <p:nvPr>
            <p:ph type="ftr" sz="quarter" idx="11"/>
          </p:nvPr>
        </p:nvSpPr>
        <p:spPr/>
        <p:txBody>
          <a:bodyPr/>
          <a:lstStyle/>
          <a:p>
            <a:r>
              <a:rPr lang="de-DE"/>
              <a:t>Informationsabend Primarschule Galgenen</a:t>
            </a:r>
          </a:p>
        </p:txBody>
      </p:sp>
      <p:sp>
        <p:nvSpPr>
          <p:cNvPr id="6" name="Foliennummernplatzhalter 5"/>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23197719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r>
              <a:rPr lang="de-DE"/>
              <a:t>Februar 2019</a:t>
            </a:r>
          </a:p>
        </p:txBody>
      </p:sp>
      <p:sp>
        <p:nvSpPr>
          <p:cNvPr id="6" name="Fußzeilenplatzhalter 5"/>
          <p:cNvSpPr>
            <a:spLocks noGrp="1"/>
          </p:cNvSpPr>
          <p:nvPr>
            <p:ph type="ftr" sz="quarter" idx="11"/>
          </p:nvPr>
        </p:nvSpPr>
        <p:spPr/>
        <p:txBody>
          <a:bodyPr/>
          <a:lstStyle/>
          <a:p>
            <a:r>
              <a:rPr lang="de-DE"/>
              <a:t>Informationsabend Primarschule Galgenen</a:t>
            </a:r>
          </a:p>
        </p:txBody>
      </p:sp>
      <p:sp>
        <p:nvSpPr>
          <p:cNvPr id="7" name="Foliennummernplatzhalter 6"/>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27313106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r>
              <a:rPr lang="de-DE"/>
              <a:t>Februar 2019</a:t>
            </a:r>
          </a:p>
        </p:txBody>
      </p:sp>
      <p:sp>
        <p:nvSpPr>
          <p:cNvPr id="8" name="Fußzeilenplatzhalter 7"/>
          <p:cNvSpPr>
            <a:spLocks noGrp="1"/>
          </p:cNvSpPr>
          <p:nvPr>
            <p:ph type="ftr" sz="quarter" idx="11"/>
          </p:nvPr>
        </p:nvSpPr>
        <p:spPr/>
        <p:txBody>
          <a:bodyPr/>
          <a:lstStyle/>
          <a:p>
            <a:r>
              <a:rPr lang="de-DE"/>
              <a:t>Informationsabend Primarschule Galgenen</a:t>
            </a:r>
          </a:p>
        </p:txBody>
      </p:sp>
      <p:sp>
        <p:nvSpPr>
          <p:cNvPr id="9" name="Foliennummernplatzhalter 8"/>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10564171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r>
              <a:rPr lang="de-DE"/>
              <a:t>Februar 2019</a:t>
            </a:r>
          </a:p>
        </p:txBody>
      </p:sp>
      <p:sp>
        <p:nvSpPr>
          <p:cNvPr id="4" name="Fußzeilenplatzhalter 3"/>
          <p:cNvSpPr>
            <a:spLocks noGrp="1"/>
          </p:cNvSpPr>
          <p:nvPr>
            <p:ph type="ftr" sz="quarter" idx="11"/>
          </p:nvPr>
        </p:nvSpPr>
        <p:spPr/>
        <p:txBody>
          <a:bodyPr/>
          <a:lstStyle/>
          <a:p>
            <a:r>
              <a:rPr lang="de-DE"/>
              <a:t>Informationsabend Primarschule Galgenen</a:t>
            </a:r>
          </a:p>
        </p:txBody>
      </p:sp>
      <p:sp>
        <p:nvSpPr>
          <p:cNvPr id="5" name="Foliennummernplatzhalter 4"/>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17001869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a:t>Februar 2019</a:t>
            </a:r>
          </a:p>
        </p:txBody>
      </p:sp>
      <p:sp>
        <p:nvSpPr>
          <p:cNvPr id="3" name="Fußzeilenplatzhalter 2"/>
          <p:cNvSpPr>
            <a:spLocks noGrp="1"/>
          </p:cNvSpPr>
          <p:nvPr>
            <p:ph type="ftr" sz="quarter" idx="11"/>
          </p:nvPr>
        </p:nvSpPr>
        <p:spPr/>
        <p:txBody>
          <a:bodyPr/>
          <a:lstStyle/>
          <a:p>
            <a:r>
              <a:rPr lang="de-DE"/>
              <a:t>Informationsabend Primarschule Galgenen</a:t>
            </a:r>
          </a:p>
        </p:txBody>
      </p:sp>
      <p:sp>
        <p:nvSpPr>
          <p:cNvPr id="4" name="Foliennummernplatzhalter 3"/>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23404984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r>
              <a:rPr lang="de-DE"/>
              <a:t>Februar 2019</a:t>
            </a:r>
          </a:p>
        </p:txBody>
      </p:sp>
      <p:sp>
        <p:nvSpPr>
          <p:cNvPr id="6" name="Fußzeilenplatzhalter 5"/>
          <p:cNvSpPr>
            <a:spLocks noGrp="1"/>
          </p:cNvSpPr>
          <p:nvPr>
            <p:ph type="ftr" sz="quarter" idx="11"/>
          </p:nvPr>
        </p:nvSpPr>
        <p:spPr/>
        <p:txBody>
          <a:bodyPr/>
          <a:lstStyle/>
          <a:p>
            <a:r>
              <a:rPr lang="de-DE"/>
              <a:t>Informationsabend Primarschule Galgenen</a:t>
            </a:r>
          </a:p>
        </p:txBody>
      </p:sp>
      <p:sp>
        <p:nvSpPr>
          <p:cNvPr id="7" name="Foliennummernplatzhalter 6"/>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42882692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r>
              <a:rPr lang="de-DE"/>
              <a:t>Februar 2019</a:t>
            </a:r>
          </a:p>
        </p:txBody>
      </p:sp>
      <p:sp>
        <p:nvSpPr>
          <p:cNvPr id="6" name="Fußzeilenplatzhalter 5"/>
          <p:cNvSpPr>
            <a:spLocks noGrp="1"/>
          </p:cNvSpPr>
          <p:nvPr>
            <p:ph type="ftr" sz="quarter" idx="11"/>
          </p:nvPr>
        </p:nvSpPr>
        <p:spPr/>
        <p:txBody>
          <a:bodyPr/>
          <a:lstStyle/>
          <a:p>
            <a:r>
              <a:rPr lang="de-DE"/>
              <a:t>Informationsabend Primarschule Galgenen</a:t>
            </a:r>
          </a:p>
        </p:txBody>
      </p:sp>
      <p:sp>
        <p:nvSpPr>
          <p:cNvPr id="7" name="Foliennummernplatzhalter 6"/>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3666740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838200" y="320675"/>
            <a:ext cx="10515600" cy="1325563"/>
          </a:xfrm>
        </p:spPr>
        <p:txBody>
          <a:bodyPr/>
          <a:lstStyle>
            <a:lvl1pPr>
              <a:defRPr/>
            </a:lvl1pPr>
          </a:lstStyle>
          <a:p>
            <a:r>
              <a:rPr lang="de-CH"/>
              <a:t>            Lehrplan 21</a:t>
            </a:r>
            <a:endParaRPr lang="de-DE"/>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r>
              <a:rPr lang="de-DE"/>
              <a:t>Februar 2019</a:t>
            </a:r>
          </a:p>
        </p:txBody>
      </p:sp>
      <p:sp>
        <p:nvSpPr>
          <p:cNvPr id="5" name="Fußzeilenplatzhalter 4"/>
          <p:cNvSpPr>
            <a:spLocks noGrp="1"/>
          </p:cNvSpPr>
          <p:nvPr>
            <p:ph type="ftr" sz="quarter" idx="11"/>
          </p:nvPr>
        </p:nvSpPr>
        <p:spPr/>
        <p:txBody>
          <a:bodyPr/>
          <a:lstStyle/>
          <a:p>
            <a:r>
              <a:rPr lang="de-CH"/>
              <a:t>Informationsabend Primarschule Galgenen</a:t>
            </a:r>
            <a:endParaRPr lang="de-DE"/>
          </a:p>
        </p:txBody>
      </p:sp>
      <p:sp>
        <p:nvSpPr>
          <p:cNvPr id="6" name="Foliennummernplatzhalter 5"/>
          <p:cNvSpPr>
            <a:spLocks noGrp="1"/>
          </p:cNvSpPr>
          <p:nvPr>
            <p:ph type="sldNum" sz="quarter" idx="12"/>
          </p:nvPr>
        </p:nvSpPr>
        <p:spPr/>
        <p:txBody>
          <a:bodyPr/>
          <a:lstStyle/>
          <a:p>
            <a:r>
              <a:rPr lang="de-CH"/>
              <a:t>Januar 2017</a:t>
            </a:r>
            <a:endParaRPr lang="de-DE"/>
          </a:p>
        </p:txBody>
      </p:sp>
      <p:pic>
        <p:nvPicPr>
          <p:cNvPr id="1027"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77348" y="514866"/>
            <a:ext cx="73183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6"/>
          <p:cNvPicPr>
            <a:picLocks noChangeAspect="1"/>
          </p:cNvPicPr>
          <p:nvPr userDrawn="1"/>
        </p:nvPicPr>
        <p:blipFill>
          <a:blip r:embed="rId3"/>
          <a:stretch>
            <a:fillRect/>
          </a:stretch>
        </p:blipFill>
        <p:spPr>
          <a:xfrm>
            <a:off x="5092590" y="514866"/>
            <a:ext cx="6121619" cy="520582"/>
          </a:xfrm>
          <a:prstGeom prst="rect">
            <a:avLst/>
          </a:prstGeom>
        </p:spPr>
      </p:pic>
    </p:spTree>
    <p:extLst>
      <p:ext uri="{BB962C8B-B14F-4D97-AF65-F5344CB8AC3E}">
        <p14:creationId xmlns:p14="http://schemas.microsoft.com/office/powerpoint/2010/main" val="26315053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a:t>Februar 2019</a:t>
            </a:r>
          </a:p>
        </p:txBody>
      </p:sp>
      <p:sp>
        <p:nvSpPr>
          <p:cNvPr id="5" name="Fußzeilenplatzhalter 4"/>
          <p:cNvSpPr>
            <a:spLocks noGrp="1"/>
          </p:cNvSpPr>
          <p:nvPr>
            <p:ph type="ftr" sz="quarter" idx="11"/>
          </p:nvPr>
        </p:nvSpPr>
        <p:spPr/>
        <p:txBody>
          <a:bodyPr/>
          <a:lstStyle/>
          <a:p>
            <a:r>
              <a:rPr lang="de-DE"/>
              <a:t>Informationsabend Primarschule Galgenen</a:t>
            </a:r>
          </a:p>
        </p:txBody>
      </p:sp>
      <p:sp>
        <p:nvSpPr>
          <p:cNvPr id="6" name="Foliennummernplatzhalter 5"/>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36669786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a:t>Februar 2019</a:t>
            </a:r>
          </a:p>
        </p:txBody>
      </p:sp>
      <p:sp>
        <p:nvSpPr>
          <p:cNvPr id="5" name="Fußzeilenplatzhalter 4"/>
          <p:cNvSpPr>
            <a:spLocks noGrp="1"/>
          </p:cNvSpPr>
          <p:nvPr>
            <p:ph type="ftr" sz="quarter" idx="11"/>
          </p:nvPr>
        </p:nvSpPr>
        <p:spPr/>
        <p:txBody>
          <a:bodyPr/>
          <a:lstStyle/>
          <a:p>
            <a:r>
              <a:rPr lang="de-DE"/>
              <a:t>Informationsabend Primarschule Galgenen</a:t>
            </a:r>
          </a:p>
        </p:txBody>
      </p:sp>
      <p:sp>
        <p:nvSpPr>
          <p:cNvPr id="6" name="Foliennummernplatzhalter 5"/>
          <p:cNvSpPr>
            <a:spLocks noGrp="1"/>
          </p:cNvSpPr>
          <p:nvPr>
            <p:ph type="sldNum" sz="quarter" idx="12"/>
          </p:nvPr>
        </p:nvSpPr>
        <p:spPr/>
        <p:txBody>
          <a:bodyPr/>
          <a:lstStyle/>
          <a:p>
            <a:fld id="{264B6D7D-08A7-4BC8-AD60-BD83FB12BE49}" type="slidenum">
              <a:rPr lang="de-DE" smtClean="0"/>
              <a:t>‹Nr.›</a:t>
            </a:fld>
            <a:endParaRPr lang="de-DE"/>
          </a:p>
        </p:txBody>
      </p:sp>
    </p:spTree>
    <p:extLst>
      <p:ext uri="{BB962C8B-B14F-4D97-AF65-F5344CB8AC3E}">
        <p14:creationId xmlns:p14="http://schemas.microsoft.com/office/powerpoint/2010/main" val="2999222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838200" y="320675"/>
            <a:ext cx="10515600" cy="1325563"/>
          </a:xfrm>
        </p:spPr>
        <p:txBody>
          <a:bodyPr/>
          <a:lstStyle>
            <a:lvl1pPr>
              <a:defRPr/>
            </a:lvl1pPr>
          </a:lstStyle>
          <a:p>
            <a:r>
              <a:rPr lang="de-CH"/>
              <a:t>            Lehrplan 21</a:t>
            </a:r>
            <a:endParaRPr lang="de-DE"/>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r>
              <a:rPr lang="de-DE"/>
              <a:t>Februar 2019</a:t>
            </a:r>
          </a:p>
        </p:txBody>
      </p:sp>
      <p:sp>
        <p:nvSpPr>
          <p:cNvPr id="5" name="Fußzeilenplatzhalter 4"/>
          <p:cNvSpPr>
            <a:spLocks noGrp="1"/>
          </p:cNvSpPr>
          <p:nvPr>
            <p:ph type="ftr" sz="quarter" idx="11"/>
          </p:nvPr>
        </p:nvSpPr>
        <p:spPr/>
        <p:txBody>
          <a:bodyPr/>
          <a:lstStyle/>
          <a:p>
            <a:r>
              <a:rPr lang="de-CH"/>
              <a:t>Informationsabend Primarschule Galgenen</a:t>
            </a:r>
            <a:endParaRPr lang="de-DE"/>
          </a:p>
        </p:txBody>
      </p:sp>
      <p:sp>
        <p:nvSpPr>
          <p:cNvPr id="6" name="Foliennummernplatzhalter 5"/>
          <p:cNvSpPr>
            <a:spLocks noGrp="1"/>
          </p:cNvSpPr>
          <p:nvPr>
            <p:ph type="sldNum" sz="quarter" idx="12"/>
          </p:nvPr>
        </p:nvSpPr>
        <p:spPr/>
        <p:txBody>
          <a:bodyPr/>
          <a:lstStyle/>
          <a:p>
            <a:r>
              <a:rPr lang="de-CH"/>
              <a:t>Januar 2017</a:t>
            </a:r>
            <a:endParaRPr lang="de-DE"/>
          </a:p>
        </p:txBody>
      </p:sp>
      <p:pic>
        <p:nvPicPr>
          <p:cNvPr id="1027"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77348" y="514866"/>
            <a:ext cx="73183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Grafik 6"/>
          <p:cNvPicPr>
            <a:picLocks noChangeAspect="1"/>
          </p:cNvPicPr>
          <p:nvPr userDrawn="1"/>
        </p:nvPicPr>
        <p:blipFill>
          <a:blip r:embed="rId3"/>
          <a:stretch>
            <a:fillRect/>
          </a:stretch>
        </p:blipFill>
        <p:spPr>
          <a:xfrm>
            <a:off x="5092590" y="514866"/>
            <a:ext cx="6121619" cy="520582"/>
          </a:xfrm>
          <a:prstGeom prst="rect">
            <a:avLst/>
          </a:prstGeom>
        </p:spPr>
      </p:pic>
    </p:spTree>
    <p:extLst>
      <p:ext uri="{BB962C8B-B14F-4D97-AF65-F5344CB8AC3E}">
        <p14:creationId xmlns:p14="http://schemas.microsoft.com/office/powerpoint/2010/main" val="60881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r>
              <a:rPr lang="de-DE"/>
              <a:t>Februar 2019</a:t>
            </a:r>
          </a:p>
        </p:txBody>
      </p:sp>
      <p:sp>
        <p:nvSpPr>
          <p:cNvPr id="8" name="Fußzeilenplatzhalter 7"/>
          <p:cNvSpPr>
            <a:spLocks noGrp="1"/>
          </p:cNvSpPr>
          <p:nvPr>
            <p:ph type="ftr" sz="quarter" idx="11"/>
          </p:nvPr>
        </p:nvSpPr>
        <p:spPr/>
        <p:txBody>
          <a:bodyPr/>
          <a:lstStyle/>
          <a:p>
            <a:r>
              <a:rPr lang="de-DE"/>
              <a:t>Informationsabend Primarschule Galgenen</a:t>
            </a:r>
          </a:p>
        </p:txBody>
      </p:sp>
      <p:sp>
        <p:nvSpPr>
          <p:cNvPr id="9" name="Foliennummernplatzhalter 8"/>
          <p:cNvSpPr>
            <a:spLocks noGrp="1"/>
          </p:cNvSpPr>
          <p:nvPr>
            <p:ph type="sldNum" sz="quarter" idx="12"/>
          </p:nvPr>
        </p:nvSpPr>
        <p:spPr/>
        <p:txBody>
          <a:bodyPr/>
          <a:lstStyle/>
          <a:p>
            <a:fld id="{932AFE5B-E74E-4EA1-8D47-EE51E8AF330E}" type="slidenum">
              <a:rPr lang="de-DE" smtClean="0"/>
              <a:t>‹Nr.›</a:t>
            </a:fld>
            <a:endParaRPr lang="de-DE"/>
          </a:p>
        </p:txBody>
      </p:sp>
    </p:spTree>
    <p:extLst>
      <p:ext uri="{BB962C8B-B14F-4D97-AF65-F5344CB8AC3E}">
        <p14:creationId xmlns:p14="http://schemas.microsoft.com/office/powerpoint/2010/main" val="389458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r>
              <a:rPr lang="de-DE"/>
              <a:t>Februar 2019</a:t>
            </a:r>
          </a:p>
        </p:txBody>
      </p:sp>
      <p:sp>
        <p:nvSpPr>
          <p:cNvPr id="4" name="Fußzeilenplatzhalter 3"/>
          <p:cNvSpPr>
            <a:spLocks noGrp="1"/>
          </p:cNvSpPr>
          <p:nvPr>
            <p:ph type="ftr" sz="quarter" idx="11"/>
          </p:nvPr>
        </p:nvSpPr>
        <p:spPr/>
        <p:txBody>
          <a:bodyPr/>
          <a:lstStyle/>
          <a:p>
            <a:r>
              <a:rPr lang="de-DE"/>
              <a:t>Informationsabend Primarschule Galgenen</a:t>
            </a:r>
          </a:p>
        </p:txBody>
      </p:sp>
      <p:sp>
        <p:nvSpPr>
          <p:cNvPr id="5" name="Foliennummernplatzhalter 4"/>
          <p:cNvSpPr>
            <a:spLocks noGrp="1"/>
          </p:cNvSpPr>
          <p:nvPr>
            <p:ph type="sldNum" sz="quarter" idx="12"/>
          </p:nvPr>
        </p:nvSpPr>
        <p:spPr/>
        <p:txBody>
          <a:bodyPr/>
          <a:lstStyle/>
          <a:p>
            <a:fld id="{932AFE5B-E74E-4EA1-8D47-EE51E8AF330E}" type="slidenum">
              <a:rPr lang="de-DE" smtClean="0"/>
              <a:t>‹Nr.›</a:t>
            </a:fld>
            <a:endParaRPr lang="de-DE"/>
          </a:p>
        </p:txBody>
      </p:sp>
    </p:spTree>
    <p:extLst>
      <p:ext uri="{BB962C8B-B14F-4D97-AF65-F5344CB8AC3E}">
        <p14:creationId xmlns:p14="http://schemas.microsoft.com/office/powerpoint/2010/main" val="2630967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a:t>Februar 2019</a:t>
            </a:r>
          </a:p>
        </p:txBody>
      </p:sp>
      <p:sp>
        <p:nvSpPr>
          <p:cNvPr id="3" name="Fußzeilenplatzhalter 2"/>
          <p:cNvSpPr>
            <a:spLocks noGrp="1"/>
          </p:cNvSpPr>
          <p:nvPr>
            <p:ph type="ftr" sz="quarter" idx="11"/>
          </p:nvPr>
        </p:nvSpPr>
        <p:spPr/>
        <p:txBody>
          <a:bodyPr/>
          <a:lstStyle/>
          <a:p>
            <a:r>
              <a:rPr lang="de-DE"/>
              <a:t>Informationsabend Primarschule Galgenen</a:t>
            </a:r>
          </a:p>
        </p:txBody>
      </p:sp>
      <p:sp>
        <p:nvSpPr>
          <p:cNvPr id="4" name="Foliennummernplatzhalter 3"/>
          <p:cNvSpPr>
            <a:spLocks noGrp="1"/>
          </p:cNvSpPr>
          <p:nvPr>
            <p:ph type="sldNum" sz="quarter" idx="12"/>
          </p:nvPr>
        </p:nvSpPr>
        <p:spPr/>
        <p:txBody>
          <a:bodyPr/>
          <a:lstStyle/>
          <a:p>
            <a:fld id="{932AFE5B-E74E-4EA1-8D47-EE51E8AF330E}" type="slidenum">
              <a:rPr lang="de-DE" smtClean="0"/>
              <a:t>‹Nr.›</a:t>
            </a:fld>
            <a:endParaRPr lang="de-DE"/>
          </a:p>
        </p:txBody>
      </p:sp>
    </p:spTree>
    <p:extLst>
      <p:ext uri="{BB962C8B-B14F-4D97-AF65-F5344CB8AC3E}">
        <p14:creationId xmlns:p14="http://schemas.microsoft.com/office/powerpoint/2010/main" val="2733692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r>
              <a:rPr lang="de-DE"/>
              <a:t>Februar 2019</a:t>
            </a:r>
          </a:p>
        </p:txBody>
      </p:sp>
      <p:sp>
        <p:nvSpPr>
          <p:cNvPr id="6" name="Fußzeilenplatzhalter 5"/>
          <p:cNvSpPr>
            <a:spLocks noGrp="1"/>
          </p:cNvSpPr>
          <p:nvPr>
            <p:ph type="ftr" sz="quarter" idx="11"/>
          </p:nvPr>
        </p:nvSpPr>
        <p:spPr/>
        <p:txBody>
          <a:bodyPr/>
          <a:lstStyle/>
          <a:p>
            <a:r>
              <a:rPr lang="de-DE"/>
              <a:t>Informationsabend Primarschule Galgenen</a:t>
            </a:r>
          </a:p>
        </p:txBody>
      </p:sp>
      <p:sp>
        <p:nvSpPr>
          <p:cNvPr id="7" name="Foliennummernplatzhalter 6"/>
          <p:cNvSpPr>
            <a:spLocks noGrp="1"/>
          </p:cNvSpPr>
          <p:nvPr>
            <p:ph type="sldNum" sz="quarter" idx="12"/>
          </p:nvPr>
        </p:nvSpPr>
        <p:spPr/>
        <p:txBody>
          <a:bodyPr/>
          <a:lstStyle/>
          <a:p>
            <a:fld id="{932AFE5B-E74E-4EA1-8D47-EE51E8AF330E}" type="slidenum">
              <a:rPr lang="de-DE" smtClean="0"/>
              <a:t>‹Nr.›</a:t>
            </a:fld>
            <a:endParaRPr lang="de-DE"/>
          </a:p>
        </p:txBody>
      </p:sp>
    </p:spTree>
    <p:extLst>
      <p:ext uri="{BB962C8B-B14F-4D97-AF65-F5344CB8AC3E}">
        <p14:creationId xmlns:p14="http://schemas.microsoft.com/office/powerpoint/2010/main" val="2200402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r>
              <a:rPr lang="de-DE"/>
              <a:t>Februar 2019</a:t>
            </a:r>
          </a:p>
        </p:txBody>
      </p:sp>
      <p:sp>
        <p:nvSpPr>
          <p:cNvPr id="6" name="Fußzeilenplatzhalter 5"/>
          <p:cNvSpPr>
            <a:spLocks noGrp="1"/>
          </p:cNvSpPr>
          <p:nvPr>
            <p:ph type="ftr" sz="quarter" idx="11"/>
          </p:nvPr>
        </p:nvSpPr>
        <p:spPr/>
        <p:txBody>
          <a:bodyPr/>
          <a:lstStyle/>
          <a:p>
            <a:r>
              <a:rPr lang="de-DE"/>
              <a:t>Informationsabend Primarschule Galgenen</a:t>
            </a:r>
          </a:p>
        </p:txBody>
      </p:sp>
      <p:sp>
        <p:nvSpPr>
          <p:cNvPr id="7" name="Foliennummernplatzhalter 6"/>
          <p:cNvSpPr>
            <a:spLocks noGrp="1"/>
          </p:cNvSpPr>
          <p:nvPr>
            <p:ph type="sldNum" sz="quarter" idx="12"/>
          </p:nvPr>
        </p:nvSpPr>
        <p:spPr/>
        <p:txBody>
          <a:bodyPr/>
          <a:lstStyle/>
          <a:p>
            <a:fld id="{932AFE5B-E74E-4EA1-8D47-EE51E8AF330E}" type="slidenum">
              <a:rPr lang="de-DE" smtClean="0"/>
              <a:t>‹Nr.›</a:t>
            </a:fld>
            <a:endParaRPr lang="de-DE"/>
          </a:p>
        </p:txBody>
      </p:sp>
    </p:spTree>
    <p:extLst>
      <p:ext uri="{BB962C8B-B14F-4D97-AF65-F5344CB8AC3E}">
        <p14:creationId xmlns:p14="http://schemas.microsoft.com/office/powerpoint/2010/main" val="2334235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a:t>Februar 2019</a:t>
            </a:r>
          </a:p>
        </p:txBody>
      </p:sp>
      <p:sp>
        <p:nvSpPr>
          <p:cNvPr id="5" name="Fußzeilenplatzhalter 4"/>
          <p:cNvSpPr>
            <a:spLocks noGrp="1"/>
          </p:cNvSpPr>
          <p:nvPr>
            <p:ph type="ftr" sz="quarter" idx="11"/>
          </p:nvPr>
        </p:nvSpPr>
        <p:spPr/>
        <p:txBody>
          <a:bodyPr/>
          <a:lstStyle/>
          <a:p>
            <a:r>
              <a:rPr lang="de-DE"/>
              <a:t>Informationsabend Primarschule Galgenen</a:t>
            </a:r>
          </a:p>
        </p:txBody>
      </p:sp>
      <p:sp>
        <p:nvSpPr>
          <p:cNvPr id="6" name="Foliennummernplatzhalter 5"/>
          <p:cNvSpPr>
            <a:spLocks noGrp="1"/>
          </p:cNvSpPr>
          <p:nvPr>
            <p:ph type="sldNum" sz="quarter" idx="12"/>
          </p:nvPr>
        </p:nvSpPr>
        <p:spPr/>
        <p:txBody>
          <a:bodyPr/>
          <a:lstStyle/>
          <a:p>
            <a:fld id="{932AFE5B-E74E-4EA1-8D47-EE51E8AF330E}" type="slidenum">
              <a:rPr lang="de-DE" smtClean="0"/>
              <a:t>‹Nr.›</a:t>
            </a:fld>
            <a:endParaRPr lang="de-DE"/>
          </a:p>
        </p:txBody>
      </p:sp>
    </p:spTree>
    <p:extLst>
      <p:ext uri="{BB962C8B-B14F-4D97-AF65-F5344CB8AC3E}">
        <p14:creationId xmlns:p14="http://schemas.microsoft.com/office/powerpoint/2010/main" val="1901258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DE"/>
              <a:t>Februar 2019</a:t>
            </a:r>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Informationsabend Primarschule Galgenen</a:t>
            </a:r>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2AFE5B-E74E-4EA1-8D47-EE51E8AF330E}" type="slidenum">
              <a:rPr lang="de-DE" smtClean="0"/>
              <a:t>‹Nr.›</a:t>
            </a:fld>
            <a:endParaRPr lang="de-DE"/>
          </a:p>
        </p:txBody>
      </p:sp>
    </p:spTree>
    <p:extLst>
      <p:ext uri="{BB962C8B-B14F-4D97-AF65-F5344CB8AC3E}">
        <p14:creationId xmlns:p14="http://schemas.microsoft.com/office/powerpoint/2010/main" val="159613075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DE"/>
              <a:t>Februar 2019</a:t>
            </a:r>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Informationsabend Primarschule Galgenen</a:t>
            </a:r>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4B6D7D-08A7-4BC8-AD60-BD83FB12BE49}" type="slidenum">
              <a:rPr lang="de-DE" smtClean="0"/>
              <a:t>‹Nr.›</a:t>
            </a:fld>
            <a:endParaRPr lang="de-DE"/>
          </a:p>
        </p:txBody>
      </p:sp>
    </p:spTree>
    <p:extLst>
      <p:ext uri="{BB962C8B-B14F-4D97-AF65-F5344CB8AC3E}">
        <p14:creationId xmlns:p14="http://schemas.microsoft.com/office/powerpoint/2010/main" val="4081133337"/>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2.jpg"/></Relationships>
</file>

<file path=ppt/slides/_rels/slide8.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20674"/>
            <a:ext cx="10515600" cy="1529035"/>
          </a:xfrm>
        </p:spPr>
        <p:txBody>
          <a:bodyPr>
            <a:normAutofit/>
          </a:bodyPr>
          <a:lstStyle/>
          <a:p>
            <a:r>
              <a:rPr lang="de-CH" sz="3600" dirty="0"/>
              <a:t>        </a:t>
            </a:r>
          </a:p>
        </p:txBody>
      </p:sp>
      <p:sp>
        <p:nvSpPr>
          <p:cNvPr id="3" name="Inhaltsplatzhalter 2"/>
          <p:cNvSpPr>
            <a:spLocks noGrp="1"/>
          </p:cNvSpPr>
          <p:nvPr>
            <p:ph idx="1"/>
          </p:nvPr>
        </p:nvSpPr>
        <p:spPr>
          <a:xfrm>
            <a:off x="838200" y="1849709"/>
            <a:ext cx="10515600" cy="4147866"/>
          </a:xfrm>
        </p:spPr>
        <p:txBody>
          <a:bodyPr/>
          <a:lstStyle/>
          <a:p>
            <a:pPr marL="0" indent="0">
              <a:buNone/>
            </a:pPr>
            <a:r>
              <a:rPr lang="de-CH" dirty="0">
                <a:latin typeface="Century Gothic" panose="020B0502020202020204" pitchFamily="34" charset="0"/>
              </a:rPr>
              <a:t>Angebot der Schule </a:t>
            </a:r>
            <a:r>
              <a:rPr lang="de-CH" dirty="0" err="1">
                <a:latin typeface="Century Gothic" panose="020B0502020202020204" pitchFamily="34" charset="0"/>
              </a:rPr>
              <a:t>Galgenen</a:t>
            </a:r>
            <a:r>
              <a:rPr lang="de-CH" dirty="0">
                <a:latin typeface="Century Gothic" panose="020B0502020202020204" pitchFamily="34" charset="0"/>
              </a:rPr>
              <a:t>:</a:t>
            </a:r>
          </a:p>
          <a:p>
            <a:pPr marL="0" indent="0">
              <a:buNone/>
            </a:pPr>
            <a:endParaRPr lang="de-CH" dirty="0">
              <a:latin typeface="Century Gothic" panose="020B0502020202020204" pitchFamily="34" charset="0"/>
            </a:endParaRPr>
          </a:p>
          <a:p>
            <a:pPr marL="0" indent="0">
              <a:buNone/>
            </a:pPr>
            <a:r>
              <a:rPr lang="de-CH" sz="3600" b="1" dirty="0">
                <a:latin typeface="Century Gothic" panose="020B0502020202020204" pitchFamily="34" charset="0"/>
              </a:rPr>
              <a:t>         Integrative Förderung (IF)</a:t>
            </a:r>
          </a:p>
        </p:txBody>
      </p:sp>
      <p:sp>
        <p:nvSpPr>
          <p:cNvPr id="6" name="Datumsplatzhalter 5"/>
          <p:cNvSpPr>
            <a:spLocks noGrp="1"/>
          </p:cNvSpPr>
          <p:nvPr>
            <p:ph type="dt" sz="half" idx="10"/>
          </p:nvPr>
        </p:nvSpPr>
        <p:spPr/>
        <p:txBody>
          <a:bodyPr/>
          <a:lstStyle/>
          <a:p>
            <a:r>
              <a:rPr lang="de-DE" dirty="0"/>
              <a:t>Januar 2023</a:t>
            </a:r>
          </a:p>
        </p:txBody>
      </p:sp>
      <p:pic>
        <p:nvPicPr>
          <p:cNvPr id="8" name="Grafik 7"/>
          <p:cNvPicPr>
            <a:picLocks noChangeAspect="1"/>
          </p:cNvPicPr>
          <p:nvPr/>
        </p:nvPicPr>
        <p:blipFill>
          <a:blip r:embed="rId3"/>
          <a:stretch>
            <a:fillRect/>
          </a:stretch>
        </p:blipFill>
        <p:spPr>
          <a:xfrm>
            <a:off x="3801037" y="3891610"/>
            <a:ext cx="4905356" cy="2105965"/>
          </a:xfrm>
          <a:prstGeom prst="rect">
            <a:avLst/>
          </a:prstGeom>
        </p:spPr>
      </p:pic>
      <p:pic>
        <p:nvPicPr>
          <p:cNvPr id="9" name="Grafik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53943" y="2153291"/>
            <a:ext cx="1434737" cy="1434737"/>
          </a:xfrm>
          <a:prstGeom prst="rect">
            <a:avLst/>
          </a:prstGeom>
        </p:spPr>
      </p:pic>
      <p:sp>
        <p:nvSpPr>
          <p:cNvPr id="10" name="Rechteck 9"/>
          <p:cNvSpPr/>
          <p:nvPr/>
        </p:nvSpPr>
        <p:spPr>
          <a:xfrm>
            <a:off x="1689820" y="513246"/>
            <a:ext cx="3515899" cy="369332"/>
          </a:xfrm>
          <a:prstGeom prst="rect">
            <a:avLst/>
          </a:prstGeom>
        </p:spPr>
        <p:txBody>
          <a:bodyPr wrap="none">
            <a:spAutoFit/>
          </a:bodyPr>
          <a:lstStyle/>
          <a:p>
            <a:r>
              <a:rPr lang="de-CH" dirty="0"/>
              <a:t>Information Primarschule </a:t>
            </a:r>
            <a:r>
              <a:rPr lang="de-CH" dirty="0" err="1"/>
              <a:t>Galgenen</a:t>
            </a:r>
            <a:endParaRPr lang="de-CH" dirty="0"/>
          </a:p>
        </p:txBody>
      </p:sp>
    </p:spTree>
    <p:extLst>
      <p:ext uri="{BB962C8B-B14F-4D97-AF65-F5344CB8AC3E}">
        <p14:creationId xmlns:p14="http://schemas.microsoft.com/office/powerpoint/2010/main" val="2544266287"/>
      </p:ext>
    </p:extLst>
  </p:cSld>
  <p:clrMapOvr>
    <a:masterClrMapping/>
  </p:clrMapOvr>
  <mc:AlternateContent xmlns:mc="http://schemas.openxmlformats.org/markup-compatibility/2006" xmlns:p14="http://schemas.microsoft.com/office/powerpoint/2010/main">
    <mc:Choice Requires="p14">
      <p:transition p14:dur="10" advClick="0" advTm="7000"/>
    </mc:Choice>
    <mc:Fallback xmlns="">
      <p:transition advClick="0" advTm="7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19EE37B2-238C-44AA-8186-97AA02A9B8C7}"/>
              </a:ext>
            </a:extLst>
          </p:cNvPr>
          <p:cNvSpPr>
            <a:spLocks noGrp="1"/>
          </p:cNvSpPr>
          <p:nvPr>
            <p:ph idx="1"/>
          </p:nvPr>
        </p:nvSpPr>
        <p:spPr>
          <a:xfrm>
            <a:off x="838200" y="1576251"/>
            <a:ext cx="10515600" cy="4600712"/>
          </a:xfrm>
        </p:spPr>
        <p:txBody>
          <a:bodyPr/>
          <a:lstStyle/>
          <a:p>
            <a:pPr marL="0" indent="0">
              <a:buNone/>
            </a:pPr>
            <a:r>
              <a:rPr lang="de-CH" b="1" dirty="0">
                <a:latin typeface="Century Gothic" panose="020B0502020202020204" pitchFamily="34" charset="0"/>
              </a:rPr>
              <a:t>Integrative Förderung (IF)</a:t>
            </a:r>
          </a:p>
          <a:p>
            <a:pPr marL="0" indent="0">
              <a:lnSpc>
                <a:spcPct val="150000"/>
              </a:lnSpc>
              <a:buNone/>
            </a:pPr>
            <a:endParaRPr lang="de-CH" sz="1000" dirty="0">
              <a:latin typeface="Century Gothic" panose="020B0502020202020204" pitchFamily="34" charset="0"/>
            </a:endParaRPr>
          </a:p>
          <a:p>
            <a:pPr>
              <a:lnSpc>
                <a:spcPct val="150000"/>
              </a:lnSpc>
            </a:pPr>
            <a:r>
              <a:rPr lang="de-CH" sz="2000" dirty="0">
                <a:latin typeface="Century Gothic" panose="020B0502020202020204" pitchFamily="34" charset="0"/>
              </a:rPr>
              <a:t>Die Integrative Förderung ist ein Unterstützungsangebot durch die Schulische Heilpädagogin (SHP).</a:t>
            </a:r>
          </a:p>
          <a:p>
            <a:pPr>
              <a:lnSpc>
                <a:spcPct val="150000"/>
              </a:lnSpc>
            </a:pPr>
            <a:r>
              <a:rPr lang="de-CH" sz="2000" dirty="0">
                <a:latin typeface="Century Gothic" panose="020B0502020202020204" pitchFamily="34" charset="0"/>
              </a:rPr>
              <a:t>Die Schulische Heilpädagogin unterstützt die Kinder in der Regel während des regulären Unterrichts in ihrer schulischen und sozialen Entwicklung.</a:t>
            </a:r>
          </a:p>
          <a:p>
            <a:pPr>
              <a:lnSpc>
                <a:spcPct val="150000"/>
              </a:lnSpc>
            </a:pPr>
            <a:r>
              <a:rPr lang="de-CH" sz="2000" dirty="0">
                <a:latin typeface="Century Gothic" panose="020B0502020202020204" pitchFamily="34" charset="0"/>
              </a:rPr>
              <a:t>Die Integrative Förderung ist auf die Bedürfnisse der Kinder zugeschnitten. </a:t>
            </a:r>
          </a:p>
          <a:p>
            <a:pPr marL="0" indent="0">
              <a:buNone/>
            </a:pPr>
            <a:endParaRPr lang="de-CH" dirty="0"/>
          </a:p>
        </p:txBody>
      </p:sp>
      <p:sp>
        <p:nvSpPr>
          <p:cNvPr id="4" name="Datumsplatzhalter 3">
            <a:extLst>
              <a:ext uri="{FF2B5EF4-FFF2-40B4-BE49-F238E27FC236}">
                <a16:creationId xmlns:a16="http://schemas.microsoft.com/office/drawing/2014/main" id="{C2CE8332-F5C0-44C3-8AB4-4545FF748CBE}"/>
              </a:ext>
            </a:extLst>
          </p:cNvPr>
          <p:cNvSpPr>
            <a:spLocks noGrp="1"/>
          </p:cNvSpPr>
          <p:nvPr>
            <p:ph type="dt" sz="half" idx="10"/>
          </p:nvPr>
        </p:nvSpPr>
        <p:spPr/>
        <p:txBody>
          <a:bodyPr/>
          <a:lstStyle/>
          <a:p>
            <a:r>
              <a:rPr lang="de-DE" dirty="0"/>
              <a:t>Januar 2023</a:t>
            </a:r>
          </a:p>
        </p:txBody>
      </p:sp>
      <p:sp>
        <p:nvSpPr>
          <p:cNvPr id="6" name="Titel 1">
            <a:extLst>
              <a:ext uri="{FF2B5EF4-FFF2-40B4-BE49-F238E27FC236}">
                <a16:creationId xmlns:a16="http://schemas.microsoft.com/office/drawing/2014/main" id="{A6011E62-B83A-429B-94E3-24F57CC3E156}"/>
              </a:ext>
            </a:extLst>
          </p:cNvPr>
          <p:cNvSpPr>
            <a:spLocks noGrp="1"/>
          </p:cNvSpPr>
          <p:nvPr>
            <p:ph type="title"/>
          </p:nvPr>
        </p:nvSpPr>
        <p:spPr>
          <a:xfrm>
            <a:off x="838200" y="320675"/>
            <a:ext cx="10515600" cy="1325563"/>
          </a:xfrm>
        </p:spPr>
        <p:txBody>
          <a:bodyPr>
            <a:normAutofit/>
          </a:bodyPr>
          <a:lstStyle/>
          <a:p>
            <a:r>
              <a:rPr lang="de-CH" sz="3600" dirty="0"/>
              <a:t>        </a:t>
            </a:r>
          </a:p>
        </p:txBody>
      </p:sp>
      <p:sp>
        <p:nvSpPr>
          <p:cNvPr id="7" name="Rechteck 6">
            <a:extLst>
              <a:ext uri="{FF2B5EF4-FFF2-40B4-BE49-F238E27FC236}">
                <a16:creationId xmlns:a16="http://schemas.microsoft.com/office/drawing/2014/main" id="{E51B97A7-A9F8-4657-AEA0-E06CCDC98831}"/>
              </a:ext>
            </a:extLst>
          </p:cNvPr>
          <p:cNvSpPr/>
          <p:nvPr/>
        </p:nvSpPr>
        <p:spPr>
          <a:xfrm>
            <a:off x="1689820" y="513246"/>
            <a:ext cx="3515899" cy="369332"/>
          </a:xfrm>
          <a:prstGeom prst="rect">
            <a:avLst/>
          </a:prstGeom>
        </p:spPr>
        <p:txBody>
          <a:bodyPr wrap="none">
            <a:spAutoFit/>
          </a:bodyPr>
          <a:lstStyle/>
          <a:p>
            <a:r>
              <a:rPr lang="de-CH" dirty="0"/>
              <a:t>Information Primarschule </a:t>
            </a:r>
            <a:r>
              <a:rPr lang="de-CH" dirty="0" err="1"/>
              <a:t>Galgenen</a:t>
            </a:r>
            <a:endParaRPr lang="de-CH" dirty="0"/>
          </a:p>
        </p:txBody>
      </p:sp>
    </p:spTree>
    <p:extLst>
      <p:ext uri="{BB962C8B-B14F-4D97-AF65-F5344CB8AC3E}">
        <p14:creationId xmlns:p14="http://schemas.microsoft.com/office/powerpoint/2010/main" val="123004803"/>
      </p:ext>
    </p:extLst>
  </p:cSld>
  <p:clrMapOvr>
    <a:masterClrMapping/>
  </p:clrMapOvr>
  <mc:AlternateContent xmlns:mc="http://schemas.openxmlformats.org/markup-compatibility/2006" xmlns:p14="http://schemas.microsoft.com/office/powerpoint/2010/main">
    <mc:Choice Requires="p14">
      <p:transition p14:dur="0" advClick="0" advTm="10000"/>
    </mc:Choice>
    <mc:Fallback xmlns="">
      <p:transition advClick="0" advTm="10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19EE37B2-238C-44AA-8186-97AA02A9B8C7}"/>
              </a:ext>
            </a:extLst>
          </p:cNvPr>
          <p:cNvSpPr>
            <a:spLocks noGrp="1"/>
          </p:cNvSpPr>
          <p:nvPr>
            <p:ph idx="1"/>
          </p:nvPr>
        </p:nvSpPr>
        <p:spPr>
          <a:xfrm>
            <a:off x="838200" y="1576251"/>
            <a:ext cx="10515600" cy="4600712"/>
          </a:xfrm>
        </p:spPr>
        <p:txBody>
          <a:bodyPr>
            <a:normAutofit/>
          </a:bodyPr>
          <a:lstStyle/>
          <a:p>
            <a:pPr marL="0" indent="0">
              <a:buNone/>
            </a:pPr>
            <a:r>
              <a:rPr lang="de-CH" b="1" dirty="0">
                <a:latin typeface="Century Gothic" panose="020B0502020202020204" pitchFamily="34" charset="0"/>
              </a:rPr>
              <a:t>Integrative Förderung (IF)</a:t>
            </a:r>
          </a:p>
          <a:p>
            <a:pPr marL="0" indent="0">
              <a:buNone/>
            </a:pPr>
            <a:endParaRPr lang="de-CH" sz="1000" b="1" dirty="0">
              <a:latin typeface="Century Gothic" panose="020B0502020202020204" pitchFamily="34" charset="0"/>
            </a:endParaRPr>
          </a:p>
          <a:p>
            <a:pPr marL="0" indent="0">
              <a:buNone/>
            </a:pPr>
            <a:r>
              <a:rPr lang="de-CH" sz="2000" b="1" dirty="0">
                <a:latin typeface="Century Gothic" panose="020B0502020202020204" pitchFamily="34" charset="0"/>
              </a:rPr>
              <a:t>Schwerpunkte</a:t>
            </a:r>
          </a:p>
          <a:p>
            <a:pPr marL="0" indent="0">
              <a:lnSpc>
                <a:spcPct val="100000"/>
              </a:lnSpc>
              <a:buNone/>
            </a:pPr>
            <a:r>
              <a:rPr lang="de-CH" sz="2000" dirty="0">
                <a:solidFill>
                  <a:srgbClr val="C00000"/>
                </a:solidFill>
                <a:latin typeface="Century Gothic" panose="020B0502020202020204" pitchFamily="34" charset="0"/>
              </a:rPr>
              <a:t>Im Kindergarten: 	Förderung der Basisfähigkeiten: Im Bereich der</a:t>
            </a:r>
            <a:br>
              <a:rPr lang="de-CH" sz="2000" dirty="0">
                <a:solidFill>
                  <a:srgbClr val="C00000"/>
                </a:solidFill>
                <a:latin typeface="Century Gothic" panose="020B0502020202020204" pitchFamily="34" charset="0"/>
              </a:rPr>
            </a:br>
            <a:r>
              <a:rPr lang="de-CH" sz="2000" dirty="0">
                <a:solidFill>
                  <a:srgbClr val="C00000"/>
                </a:solidFill>
                <a:latin typeface="Century Gothic" panose="020B0502020202020204" pitchFamily="34" charset="0"/>
              </a:rPr>
              <a:t>			Wahrnehmung, Entdecken der Sprache, Erkunden von </a:t>
            </a:r>
            <a:br>
              <a:rPr lang="de-CH" sz="2000" dirty="0">
                <a:solidFill>
                  <a:srgbClr val="C00000"/>
                </a:solidFill>
                <a:latin typeface="Century Gothic" panose="020B0502020202020204" pitchFamily="34" charset="0"/>
              </a:rPr>
            </a:br>
            <a:r>
              <a:rPr lang="de-CH" sz="2000" dirty="0">
                <a:solidFill>
                  <a:srgbClr val="C00000"/>
                </a:solidFill>
                <a:latin typeface="Century Gothic" panose="020B0502020202020204" pitchFamily="34" charset="0"/>
              </a:rPr>
              <a:t>			Zahlen</a:t>
            </a:r>
          </a:p>
          <a:p>
            <a:pPr marL="0" indent="0">
              <a:buNone/>
            </a:pPr>
            <a:endParaRPr lang="de-CH" sz="2000" dirty="0">
              <a:latin typeface="Century Gothic" panose="020B0502020202020204" pitchFamily="34" charset="0"/>
            </a:endParaRPr>
          </a:p>
          <a:p>
            <a:pPr marL="0" indent="0">
              <a:lnSpc>
                <a:spcPct val="100000"/>
              </a:lnSpc>
              <a:buNone/>
            </a:pPr>
            <a:r>
              <a:rPr lang="de-CH" sz="2000" dirty="0">
                <a:solidFill>
                  <a:schemeClr val="accent5">
                    <a:lumMod val="75000"/>
                  </a:schemeClr>
                </a:solidFill>
                <a:latin typeface="Century Gothic" panose="020B0502020202020204" pitchFamily="34" charset="0"/>
              </a:rPr>
              <a:t>Ab der 1. Klasse:   	Förderung im allgemeinen Lernen </a:t>
            </a:r>
            <a:r>
              <a:rPr lang="de-CH" sz="1400" dirty="0">
                <a:solidFill>
                  <a:schemeClr val="accent5">
                    <a:lumMod val="75000"/>
                  </a:schemeClr>
                </a:solidFill>
                <a:latin typeface="Century Gothic" panose="020B0502020202020204" pitchFamily="34" charset="0"/>
              </a:rPr>
              <a:t>(z.B. Aufmerksamkeit, Lernstrategien)</a:t>
            </a:r>
            <a:r>
              <a:rPr lang="de-CH" sz="2000" dirty="0">
                <a:solidFill>
                  <a:schemeClr val="accent5">
                    <a:lumMod val="75000"/>
                  </a:schemeClr>
                </a:solidFill>
                <a:latin typeface="Century Gothic" panose="020B0502020202020204" pitchFamily="34" charset="0"/>
              </a:rPr>
              <a:t>, </a:t>
            </a:r>
          </a:p>
          <a:p>
            <a:pPr marL="0" indent="0">
              <a:lnSpc>
                <a:spcPct val="100000"/>
              </a:lnSpc>
              <a:buNone/>
            </a:pPr>
            <a:r>
              <a:rPr lang="de-CH" sz="2000" dirty="0">
                <a:solidFill>
                  <a:schemeClr val="accent5">
                    <a:lumMod val="75000"/>
                  </a:schemeClr>
                </a:solidFill>
                <a:latin typeface="Century Gothic" panose="020B0502020202020204" pitchFamily="34" charset="0"/>
              </a:rPr>
              <a:t>                             	im Lesen und Schreiben, </a:t>
            </a:r>
          </a:p>
          <a:p>
            <a:pPr marL="0" indent="0">
              <a:lnSpc>
                <a:spcPct val="100000"/>
              </a:lnSpc>
              <a:buNone/>
            </a:pPr>
            <a:r>
              <a:rPr lang="de-CH" sz="2000" dirty="0">
                <a:solidFill>
                  <a:schemeClr val="accent5">
                    <a:lumMod val="75000"/>
                  </a:schemeClr>
                </a:solidFill>
                <a:latin typeface="Century Gothic" panose="020B0502020202020204" pitchFamily="34" charset="0"/>
              </a:rPr>
              <a:t>                              	im mathematischen Lernen</a:t>
            </a:r>
          </a:p>
          <a:p>
            <a:pPr marL="0" indent="0">
              <a:lnSpc>
                <a:spcPct val="100000"/>
              </a:lnSpc>
              <a:buNone/>
            </a:pPr>
            <a:r>
              <a:rPr lang="de-CH" sz="2000" dirty="0">
                <a:solidFill>
                  <a:schemeClr val="accent5">
                    <a:lumMod val="75000"/>
                  </a:schemeClr>
                </a:solidFill>
                <a:latin typeface="Century Gothic" panose="020B0502020202020204" pitchFamily="34" charset="0"/>
              </a:rPr>
              <a:t>                             	und im Umgang mit Anforderungen </a:t>
            </a:r>
            <a:r>
              <a:rPr lang="de-CH" sz="1400" dirty="0">
                <a:solidFill>
                  <a:schemeClr val="accent5">
                    <a:lumMod val="75000"/>
                  </a:schemeClr>
                </a:solidFill>
                <a:latin typeface="Century Gothic" panose="020B0502020202020204" pitchFamily="34" charset="0"/>
              </a:rPr>
              <a:t>(z.B. Motivation, Verhalten)</a:t>
            </a:r>
            <a:endParaRPr lang="de-CH" sz="2000" dirty="0">
              <a:solidFill>
                <a:schemeClr val="accent5">
                  <a:lumMod val="75000"/>
                </a:schemeClr>
              </a:solidFill>
              <a:latin typeface="Century Gothic" panose="020B0502020202020204" pitchFamily="34" charset="0"/>
            </a:endParaRPr>
          </a:p>
          <a:p>
            <a:pPr marL="0" indent="0">
              <a:buNone/>
            </a:pPr>
            <a:endParaRPr lang="de-CH" dirty="0"/>
          </a:p>
        </p:txBody>
      </p:sp>
      <p:sp>
        <p:nvSpPr>
          <p:cNvPr id="4" name="Datumsplatzhalter 3">
            <a:extLst>
              <a:ext uri="{FF2B5EF4-FFF2-40B4-BE49-F238E27FC236}">
                <a16:creationId xmlns:a16="http://schemas.microsoft.com/office/drawing/2014/main" id="{C2CE8332-F5C0-44C3-8AB4-4545FF748CBE}"/>
              </a:ext>
            </a:extLst>
          </p:cNvPr>
          <p:cNvSpPr>
            <a:spLocks noGrp="1"/>
          </p:cNvSpPr>
          <p:nvPr>
            <p:ph type="dt" sz="half" idx="10"/>
          </p:nvPr>
        </p:nvSpPr>
        <p:spPr/>
        <p:txBody>
          <a:bodyPr/>
          <a:lstStyle/>
          <a:p>
            <a:r>
              <a:rPr lang="de-DE" dirty="0"/>
              <a:t>Januar 2023</a:t>
            </a:r>
          </a:p>
        </p:txBody>
      </p:sp>
      <p:sp>
        <p:nvSpPr>
          <p:cNvPr id="6" name="Titel 1">
            <a:extLst>
              <a:ext uri="{FF2B5EF4-FFF2-40B4-BE49-F238E27FC236}">
                <a16:creationId xmlns:a16="http://schemas.microsoft.com/office/drawing/2014/main" id="{A6011E62-B83A-429B-94E3-24F57CC3E156}"/>
              </a:ext>
            </a:extLst>
          </p:cNvPr>
          <p:cNvSpPr>
            <a:spLocks noGrp="1"/>
          </p:cNvSpPr>
          <p:nvPr>
            <p:ph type="title"/>
          </p:nvPr>
        </p:nvSpPr>
        <p:spPr>
          <a:xfrm>
            <a:off x="838200" y="320675"/>
            <a:ext cx="10515600" cy="1325563"/>
          </a:xfrm>
        </p:spPr>
        <p:txBody>
          <a:bodyPr>
            <a:normAutofit/>
          </a:bodyPr>
          <a:lstStyle/>
          <a:p>
            <a:r>
              <a:rPr lang="de-CH" sz="3600" dirty="0"/>
              <a:t>        </a:t>
            </a:r>
          </a:p>
        </p:txBody>
      </p:sp>
      <p:sp>
        <p:nvSpPr>
          <p:cNvPr id="7" name="Rechteck 6">
            <a:extLst>
              <a:ext uri="{FF2B5EF4-FFF2-40B4-BE49-F238E27FC236}">
                <a16:creationId xmlns:a16="http://schemas.microsoft.com/office/drawing/2014/main" id="{E51B97A7-A9F8-4657-AEA0-E06CCDC98831}"/>
              </a:ext>
            </a:extLst>
          </p:cNvPr>
          <p:cNvSpPr/>
          <p:nvPr/>
        </p:nvSpPr>
        <p:spPr>
          <a:xfrm>
            <a:off x="1689820" y="513246"/>
            <a:ext cx="3515899" cy="369332"/>
          </a:xfrm>
          <a:prstGeom prst="rect">
            <a:avLst/>
          </a:prstGeom>
        </p:spPr>
        <p:txBody>
          <a:bodyPr wrap="none">
            <a:spAutoFit/>
          </a:bodyPr>
          <a:lstStyle/>
          <a:p>
            <a:r>
              <a:rPr lang="de-CH" dirty="0"/>
              <a:t>Information Primarschule </a:t>
            </a:r>
            <a:r>
              <a:rPr lang="de-CH" dirty="0" err="1"/>
              <a:t>Galgenen</a:t>
            </a:r>
            <a:endParaRPr lang="de-CH" dirty="0"/>
          </a:p>
        </p:txBody>
      </p:sp>
    </p:spTree>
    <p:extLst>
      <p:ext uri="{BB962C8B-B14F-4D97-AF65-F5344CB8AC3E}">
        <p14:creationId xmlns:p14="http://schemas.microsoft.com/office/powerpoint/2010/main" val="1207924340"/>
      </p:ext>
    </p:extLst>
  </p:cSld>
  <p:clrMapOvr>
    <a:masterClrMapping/>
  </p:clrMapOvr>
  <mc:AlternateContent xmlns:mc="http://schemas.openxmlformats.org/markup-compatibility/2006" xmlns:p14="http://schemas.microsoft.com/office/powerpoint/2010/main">
    <mc:Choice Requires="p14">
      <p:transition p14:dur="0" advClick="0" advTm="10000"/>
    </mc:Choice>
    <mc:Fallback xmlns="">
      <p:transition advClick="0" advTm="10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25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25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25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25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20674"/>
            <a:ext cx="10515600" cy="1529035"/>
          </a:xfrm>
        </p:spPr>
        <p:txBody>
          <a:bodyPr>
            <a:normAutofit/>
          </a:bodyPr>
          <a:lstStyle/>
          <a:p>
            <a:r>
              <a:rPr lang="de-CH" sz="2800" dirty="0"/>
              <a:t>         </a:t>
            </a:r>
          </a:p>
        </p:txBody>
      </p:sp>
      <p:sp>
        <p:nvSpPr>
          <p:cNvPr id="3" name="Inhaltsplatzhalter 2"/>
          <p:cNvSpPr>
            <a:spLocks noGrp="1"/>
          </p:cNvSpPr>
          <p:nvPr>
            <p:ph idx="1"/>
          </p:nvPr>
        </p:nvSpPr>
        <p:spPr>
          <a:xfrm>
            <a:off x="838200" y="1785257"/>
            <a:ext cx="10515600" cy="4212318"/>
          </a:xfrm>
        </p:spPr>
        <p:txBody>
          <a:bodyPr/>
          <a:lstStyle/>
          <a:p>
            <a:pPr marL="0" indent="0">
              <a:buNone/>
            </a:pPr>
            <a:r>
              <a:rPr lang="de-CH" b="1" dirty="0">
                <a:latin typeface="Century Gothic" panose="020B0502020202020204" pitchFamily="34" charset="0"/>
              </a:rPr>
              <a:t>Integrative Förderung (IF)</a:t>
            </a:r>
          </a:p>
          <a:p>
            <a:pPr marL="0" indent="0">
              <a:buNone/>
            </a:pPr>
            <a:endParaRPr lang="de-CH" dirty="0">
              <a:latin typeface="Century Gothic" panose="020B0502020202020204" pitchFamily="34" charset="0"/>
            </a:endParaRPr>
          </a:p>
          <a:p>
            <a:pPr marL="0" indent="0">
              <a:buNone/>
            </a:pPr>
            <a:r>
              <a:rPr lang="de-CH" sz="2400" dirty="0">
                <a:latin typeface="Century Gothic" panose="020B0502020202020204" pitchFamily="34" charset="0"/>
              </a:rPr>
              <a:t>So kann unsere Unterstützung aussehen:</a:t>
            </a:r>
          </a:p>
          <a:p>
            <a:pPr marL="0" indent="0">
              <a:buNone/>
            </a:pPr>
            <a:endParaRPr lang="de-CH" sz="2400" dirty="0">
              <a:latin typeface="Century Gothic" panose="020B0502020202020204" pitchFamily="34" charset="0"/>
            </a:endParaRPr>
          </a:p>
          <a:p>
            <a:pPr>
              <a:buFontTx/>
              <a:buChar char="-"/>
            </a:pPr>
            <a:r>
              <a:rPr lang="de-CH" sz="2400" dirty="0">
                <a:latin typeface="Century Gothic" panose="020B0502020202020204" pitchFamily="34" charset="0"/>
              </a:rPr>
              <a:t>Zusätzliche Übungen</a:t>
            </a:r>
          </a:p>
          <a:p>
            <a:pPr>
              <a:buFontTx/>
              <a:buChar char="-"/>
            </a:pPr>
            <a:r>
              <a:rPr lang="de-CH" sz="2400" dirty="0">
                <a:latin typeface="Century Gothic" panose="020B0502020202020204" pitchFamily="34" charset="0"/>
              </a:rPr>
              <a:t>Strategien kennenlernen</a:t>
            </a:r>
          </a:p>
          <a:p>
            <a:pPr>
              <a:buFontTx/>
              <a:buChar char="-"/>
            </a:pPr>
            <a:r>
              <a:rPr lang="de-CH" sz="2400" dirty="0">
                <a:latin typeface="Century Gothic" panose="020B0502020202020204" pitchFamily="34" charset="0"/>
              </a:rPr>
              <a:t>Hilfsmittel benutzen</a:t>
            </a:r>
          </a:p>
          <a:p>
            <a:pPr>
              <a:buFontTx/>
              <a:buChar char="-"/>
            </a:pPr>
            <a:r>
              <a:rPr lang="de-CH" sz="2400" dirty="0">
                <a:latin typeface="Century Gothic" panose="020B0502020202020204" pitchFamily="34" charset="0"/>
              </a:rPr>
              <a:t>Selbstvertrauen stärken</a:t>
            </a:r>
          </a:p>
          <a:p>
            <a:pPr marL="0" indent="0">
              <a:buNone/>
            </a:pPr>
            <a:endParaRPr lang="de-CH" dirty="0"/>
          </a:p>
        </p:txBody>
      </p:sp>
      <p:sp>
        <p:nvSpPr>
          <p:cNvPr id="6" name="Datumsplatzhalter 5"/>
          <p:cNvSpPr>
            <a:spLocks noGrp="1"/>
          </p:cNvSpPr>
          <p:nvPr>
            <p:ph type="dt" sz="half" idx="10"/>
          </p:nvPr>
        </p:nvSpPr>
        <p:spPr/>
        <p:txBody>
          <a:bodyPr/>
          <a:lstStyle/>
          <a:p>
            <a:r>
              <a:rPr lang="de-DE" dirty="0"/>
              <a:t>Januar 2023</a:t>
            </a:r>
          </a:p>
        </p:txBody>
      </p:sp>
      <p:sp>
        <p:nvSpPr>
          <p:cNvPr id="7" name="Rechteck 6"/>
          <p:cNvSpPr/>
          <p:nvPr/>
        </p:nvSpPr>
        <p:spPr>
          <a:xfrm>
            <a:off x="1689820" y="513246"/>
            <a:ext cx="3515899" cy="369332"/>
          </a:xfrm>
          <a:prstGeom prst="rect">
            <a:avLst/>
          </a:prstGeom>
        </p:spPr>
        <p:txBody>
          <a:bodyPr wrap="none">
            <a:spAutoFit/>
          </a:bodyPr>
          <a:lstStyle/>
          <a:p>
            <a:r>
              <a:rPr lang="de-CH" dirty="0"/>
              <a:t>Information Primarschule </a:t>
            </a:r>
            <a:r>
              <a:rPr lang="de-CH" dirty="0" err="1"/>
              <a:t>Galgenen</a:t>
            </a:r>
            <a:endParaRPr lang="de-CH" dirty="0"/>
          </a:p>
        </p:txBody>
      </p:sp>
      <p:pic>
        <p:nvPicPr>
          <p:cNvPr id="8" name="Bild 2" descr="Bildergebnis für Blumen giessen">
            <a:extLst>
              <a:ext uri="{FF2B5EF4-FFF2-40B4-BE49-F238E27FC236}">
                <a16:creationId xmlns:a16="http://schemas.microsoft.com/office/drawing/2014/main" id="{F9D3F757-8825-4457-B7BD-EFE4EC3BE8EB}"/>
              </a:ext>
            </a:extLst>
          </p:cNvPr>
          <p:cNvPicPr/>
          <p:nvPr/>
        </p:nvPicPr>
        <p:blipFill rotWithShape="1">
          <a:blip r:embed="rId3">
            <a:extLst>
              <a:ext uri="{28A0092B-C50C-407E-A947-70E740481C1C}">
                <a14:useLocalDpi xmlns:a14="http://schemas.microsoft.com/office/drawing/2010/main" val="0"/>
              </a:ext>
            </a:extLst>
          </a:blip>
          <a:srcRect t="1" r="27500" b="38244"/>
          <a:stretch/>
        </p:blipFill>
        <p:spPr bwMode="auto">
          <a:xfrm>
            <a:off x="8153400" y="2790825"/>
            <a:ext cx="1503045" cy="1276350"/>
          </a:xfrm>
          <a:prstGeom prst="rect">
            <a:avLst/>
          </a:prstGeom>
          <a:noFill/>
          <a:ln>
            <a:noFill/>
          </a:ln>
          <a:extLst>
            <a:ext uri="{53640926-AAD7-44D8-BBD7-CCE9431645EC}">
              <a14:shadowObscured xmlns:a14="http://schemas.microsoft.com/office/drawing/2010/main"/>
            </a:ext>
          </a:extLst>
        </p:spPr>
      </p:pic>
      <p:pic>
        <p:nvPicPr>
          <p:cNvPr id="9" name="Grafik 8">
            <a:extLst>
              <a:ext uri="{FF2B5EF4-FFF2-40B4-BE49-F238E27FC236}">
                <a16:creationId xmlns:a16="http://schemas.microsoft.com/office/drawing/2014/main" id="{AE7890D7-74FA-4437-BF4F-544FD633353D}"/>
              </a:ext>
            </a:extLst>
          </p:cNvPr>
          <p:cNvPicPr>
            <a:picLocks noChangeAspect="1"/>
          </p:cNvPicPr>
          <p:nvPr/>
        </p:nvPicPr>
        <p:blipFill rotWithShape="1">
          <a:blip r:embed="rId4">
            <a:extLst>
              <a:ext uri="{28A0092B-C50C-407E-A947-70E740481C1C}">
                <a14:useLocalDpi xmlns:a14="http://schemas.microsoft.com/office/drawing/2010/main" val="0"/>
              </a:ext>
            </a:extLst>
          </a:blip>
          <a:srcRect l="85311" t="16172" r="589" b="28835"/>
          <a:stretch/>
        </p:blipFill>
        <p:spPr>
          <a:xfrm>
            <a:off x="7232746" y="3429000"/>
            <a:ext cx="599626" cy="2232289"/>
          </a:xfrm>
          <a:prstGeom prst="rect">
            <a:avLst/>
          </a:prstGeom>
        </p:spPr>
      </p:pic>
      <p:pic>
        <p:nvPicPr>
          <p:cNvPr id="10" name="Grafik 9">
            <a:extLst>
              <a:ext uri="{FF2B5EF4-FFF2-40B4-BE49-F238E27FC236}">
                <a16:creationId xmlns:a16="http://schemas.microsoft.com/office/drawing/2014/main" id="{9B5A5353-E4A5-4202-B5A9-018FF6D38E5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375482" y="4512691"/>
            <a:ext cx="2004279" cy="1832484"/>
          </a:xfrm>
          <a:prstGeom prst="rect">
            <a:avLst/>
          </a:prstGeom>
        </p:spPr>
      </p:pic>
    </p:spTree>
    <p:extLst>
      <p:ext uri="{BB962C8B-B14F-4D97-AF65-F5344CB8AC3E}">
        <p14:creationId xmlns:p14="http://schemas.microsoft.com/office/powerpoint/2010/main" val="1154862930"/>
      </p:ext>
    </p:extLst>
  </p:cSld>
  <p:clrMapOvr>
    <a:masterClrMapping/>
  </p:clrMapOvr>
  <mc:AlternateContent xmlns:mc="http://schemas.openxmlformats.org/markup-compatibility/2006" xmlns:p14="http://schemas.microsoft.com/office/powerpoint/2010/main">
    <mc:Choice Requires="p14">
      <p:transition p14:dur="0" advClick="0" advTm="10000"/>
    </mc:Choice>
    <mc:Fallback xmlns="">
      <p:transition advClick="0" advTm="10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hteck: abgerundete Ecken 15">
            <a:extLst>
              <a:ext uri="{FF2B5EF4-FFF2-40B4-BE49-F238E27FC236}">
                <a16:creationId xmlns:a16="http://schemas.microsoft.com/office/drawing/2014/main" id="{70ACAE99-FA3A-4701-A084-E05D79238223}"/>
              </a:ext>
            </a:extLst>
          </p:cNvPr>
          <p:cNvSpPr/>
          <p:nvPr/>
        </p:nvSpPr>
        <p:spPr>
          <a:xfrm>
            <a:off x="4430860" y="4124687"/>
            <a:ext cx="1786304" cy="1475004"/>
          </a:xfrm>
          <a:prstGeom prst="roundRect">
            <a:avLst/>
          </a:prstGeom>
          <a:solidFill>
            <a:sysClr val="window" lastClr="FFFFFF"/>
          </a:solidFill>
          <a:ln w="12700" cap="flat" cmpd="sng" algn="ctr">
            <a:solidFill>
              <a:srgbClr val="ED7D31"/>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de-CH"/>
          </a:p>
        </p:txBody>
      </p:sp>
      <p:sp>
        <p:nvSpPr>
          <p:cNvPr id="15" name="Rechteck: abgerundete Ecken 14">
            <a:extLst>
              <a:ext uri="{FF2B5EF4-FFF2-40B4-BE49-F238E27FC236}">
                <a16:creationId xmlns:a16="http://schemas.microsoft.com/office/drawing/2014/main" id="{958066E3-4A75-4F2F-A859-75DF81FE0619}"/>
              </a:ext>
            </a:extLst>
          </p:cNvPr>
          <p:cNvSpPr/>
          <p:nvPr/>
        </p:nvSpPr>
        <p:spPr>
          <a:xfrm>
            <a:off x="8243938" y="4077937"/>
            <a:ext cx="2550335" cy="1919638"/>
          </a:xfrm>
          <a:prstGeom prst="roundRect">
            <a:avLst/>
          </a:prstGeom>
          <a:solidFill>
            <a:sysClr val="window" lastClr="FFFFFF"/>
          </a:solidFill>
          <a:ln w="12700" cap="flat" cmpd="sng" algn="ctr">
            <a:solidFill>
              <a:srgbClr val="ED7D31"/>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de-CH" dirty="0"/>
          </a:p>
        </p:txBody>
      </p:sp>
      <p:sp>
        <p:nvSpPr>
          <p:cNvPr id="3" name="Inhaltsplatzhalter 2"/>
          <p:cNvSpPr>
            <a:spLocks noGrp="1"/>
          </p:cNvSpPr>
          <p:nvPr>
            <p:ph idx="1"/>
          </p:nvPr>
        </p:nvSpPr>
        <p:spPr>
          <a:xfrm>
            <a:off x="838200" y="1849709"/>
            <a:ext cx="10515600" cy="4147866"/>
          </a:xfrm>
        </p:spPr>
        <p:txBody>
          <a:bodyPr/>
          <a:lstStyle/>
          <a:p>
            <a:pPr marL="0" indent="0">
              <a:buNone/>
            </a:pPr>
            <a:r>
              <a:rPr lang="de-CH" b="1" dirty="0">
                <a:latin typeface="Century Gothic" panose="020B0502020202020204" pitchFamily="34" charset="0"/>
              </a:rPr>
              <a:t>Integrative Förderung (IF )</a:t>
            </a:r>
          </a:p>
          <a:p>
            <a:pPr marL="0" indent="0">
              <a:buNone/>
            </a:pPr>
            <a:endParaRPr lang="de-CH" sz="2400" dirty="0">
              <a:latin typeface="Century Gothic" panose="020B0502020202020204" pitchFamily="34" charset="0"/>
            </a:endParaRPr>
          </a:p>
          <a:p>
            <a:pPr marL="0" indent="0">
              <a:lnSpc>
                <a:spcPct val="100000"/>
              </a:lnSpc>
              <a:buNone/>
            </a:pPr>
            <a:r>
              <a:rPr lang="de-CH" sz="2400" dirty="0">
                <a:latin typeface="Century Gothic" panose="020B0502020202020204" pitchFamily="34" charset="0"/>
              </a:rPr>
              <a:t>Mögliche Arbeitsformen in und ausserhalb der Klasse:</a:t>
            </a:r>
          </a:p>
          <a:p>
            <a:pPr marL="0" indent="0">
              <a:lnSpc>
                <a:spcPct val="100000"/>
              </a:lnSpc>
              <a:buNone/>
            </a:pPr>
            <a:endParaRPr lang="de-CH" sz="800" dirty="0">
              <a:latin typeface="Century Gothic" panose="020B0502020202020204" pitchFamily="34" charset="0"/>
            </a:endParaRPr>
          </a:p>
          <a:p>
            <a:pPr marL="0" indent="0">
              <a:lnSpc>
                <a:spcPct val="100000"/>
              </a:lnSpc>
              <a:buNone/>
            </a:pPr>
            <a:r>
              <a:rPr lang="de-CH" sz="2400" dirty="0">
                <a:latin typeface="Century Gothic" panose="020B0502020202020204" pitchFamily="34" charset="0"/>
              </a:rPr>
              <a:t>Einzelarbeit		        Gruppenarbeit	         Arbeit in der Klasse</a:t>
            </a:r>
          </a:p>
        </p:txBody>
      </p:sp>
      <p:sp>
        <p:nvSpPr>
          <p:cNvPr id="6" name="Datumsplatzhalter 5"/>
          <p:cNvSpPr>
            <a:spLocks noGrp="1"/>
          </p:cNvSpPr>
          <p:nvPr>
            <p:ph type="dt" sz="half" idx="10"/>
          </p:nvPr>
        </p:nvSpPr>
        <p:spPr/>
        <p:txBody>
          <a:bodyPr/>
          <a:lstStyle/>
          <a:p>
            <a:r>
              <a:rPr lang="de-DE" dirty="0"/>
              <a:t>Januar 2023</a:t>
            </a:r>
          </a:p>
        </p:txBody>
      </p:sp>
      <p:sp>
        <p:nvSpPr>
          <p:cNvPr id="8" name="Rechteck 7"/>
          <p:cNvSpPr/>
          <p:nvPr/>
        </p:nvSpPr>
        <p:spPr>
          <a:xfrm>
            <a:off x="1689820" y="513246"/>
            <a:ext cx="3515899" cy="369332"/>
          </a:xfrm>
          <a:prstGeom prst="rect">
            <a:avLst/>
          </a:prstGeom>
        </p:spPr>
        <p:txBody>
          <a:bodyPr wrap="none">
            <a:spAutoFit/>
          </a:bodyPr>
          <a:lstStyle/>
          <a:p>
            <a:r>
              <a:rPr lang="de-CH" dirty="0"/>
              <a:t>Information Primarschule </a:t>
            </a:r>
            <a:r>
              <a:rPr lang="de-CH" dirty="0" err="1"/>
              <a:t>Galgenen</a:t>
            </a:r>
            <a:endParaRPr lang="de-CH" dirty="0"/>
          </a:p>
        </p:txBody>
      </p:sp>
      <p:sp>
        <p:nvSpPr>
          <p:cNvPr id="7" name="Rechteck: abgerundete Ecken 6">
            <a:extLst>
              <a:ext uri="{FF2B5EF4-FFF2-40B4-BE49-F238E27FC236}">
                <a16:creationId xmlns:a16="http://schemas.microsoft.com/office/drawing/2014/main" id="{D5718434-9C1B-4553-A463-4D403A300C62}"/>
              </a:ext>
            </a:extLst>
          </p:cNvPr>
          <p:cNvSpPr/>
          <p:nvPr/>
        </p:nvSpPr>
        <p:spPr>
          <a:xfrm>
            <a:off x="1053640" y="4124946"/>
            <a:ext cx="1466850" cy="1323975"/>
          </a:xfrm>
          <a:prstGeom prst="roundRect">
            <a:avLst/>
          </a:prstGeom>
          <a:solidFill>
            <a:sysClr val="window" lastClr="FFFFFF"/>
          </a:solidFill>
          <a:ln w="12700" cap="flat" cmpd="sng" algn="ctr">
            <a:solidFill>
              <a:srgbClr val="ED7D31"/>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de-CH"/>
          </a:p>
        </p:txBody>
      </p:sp>
      <p:pic>
        <p:nvPicPr>
          <p:cNvPr id="9" name="Grafik 8">
            <a:extLst>
              <a:ext uri="{FF2B5EF4-FFF2-40B4-BE49-F238E27FC236}">
                <a16:creationId xmlns:a16="http://schemas.microsoft.com/office/drawing/2014/main" id="{1815F556-989C-46A8-85D1-6EE3A6D03871}"/>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1619770" y="4230654"/>
            <a:ext cx="457200" cy="1018540"/>
          </a:xfrm>
          <a:prstGeom prst="rect">
            <a:avLst/>
          </a:prstGeom>
          <a:ln>
            <a:noFill/>
          </a:ln>
          <a:extLst>
            <a:ext uri="{53640926-AAD7-44D8-BBD7-CCE9431645EC}">
              <a14:shadowObscured xmlns:a14="http://schemas.microsoft.com/office/drawing/2010/main"/>
            </a:ext>
          </a:extLst>
        </p:spPr>
      </p:pic>
      <p:pic>
        <p:nvPicPr>
          <p:cNvPr id="10" name="Grafik 9">
            <a:extLst>
              <a:ext uri="{FF2B5EF4-FFF2-40B4-BE49-F238E27FC236}">
                <a16:creationId xmlns:a16="http://schemas.microsoft.com/office/drawing/2014/main" id="{B450A502-2977-4598-B769-72B8EE4ABFE4}"/>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8580299" y="4383372"/>
            <a:ext cx="457200" cy="1018540"/>
          </a:xfrm>
          <a:prstGeom prst="rect">
            <a:avLst/>
          </a:prstGeom>
          <a:ln>
            <a:noFill/>
          </a:ln>
          <a:extLst>
            <a:ext uri="{53640926-AAD7-44D8-BBD7-CCE9431645EC}">
              <a14:shadowObscured xmlns:a14="http://schemas.microsoft.com/office/drawing/2010/main"/>
            </a:ext>
          </a:extLst>
        </p:spPr>
      </p:pic>
      <p:pic>
        <p:nvPicPr>
          <p:cNvPr id="11" name="Grafik 10">
            <a:extLst>
              <a:ext uri="{FF2B5EF4-FFF2-40B4-BE49-F238E27FC236}">
                <a16:creationId xmlns:a16="http://schemas.microsoft.com/office/drawing/2014/main" id="{3D4C7861-BDE0-456A-AAE6-59986472AD35}"/>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8931976" y="4085440"/>
            <a:ext cx="457200" cy="1018540"/>
          </a:xfrm>
          <a:prstGeom prst="rect">
            <a:avLst/>
          </a:prstGeom>
          <a:ln>
            <a:noFill/>
          </a:ln>
          <a:extLst>
            <a:ext uri="{53640926-AAD7-44D8-BBD7-CCE9431645EC}">
              <a14:shadowObscured xmlns:a14="http://schemas.microsoft.com/office/drawing/2010/main"/>
            </a:ext>
          </a:extLst>
        </p:spPr>
      </p:pic>
      <p:pic>
        <p:nvPicPr>
          <p:cNvPr id="12" name="Grafik 11">
            <a:extLst>
              <a:ext uri="{FF2B5EF4-FFF2-40B4-BE49-F238E27FC236}">
                <a16:creationId xmlns:a16="http://schemas.microsoft.com/office/drawing/2014/main" id="{73CAA8EC-E8F1-423B-867B-6E3C1E3CA415}"/>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9700742" y="4113640"/>
            <a:ext cx="457200" cy="1018540"/>
          </a:xfrm>
          <a:prstGeom prst="rect">
            <a:avLst/>
          </a:prstGeom>
          <a:ln>
            <a:noFill/>
          </a:ln>
          <a:extLst>
            <a:ext uri="{53640926-AAD7-44D8-BBD7-CCE9431645EC}">
              <a14:shadowObscured xmlns:a14="http://schemas.microsoft.com/office/drawing/2010/main"/>
            </a:ext>
          </a:extLst>
        </p:spPr>
      </p:pic>
      <p:pic>
        <p:nvPicPr>
          <p:cNvPr id="13" name="Grafik 12">
            <a:extLst>
              <a:ext uri="{FF2B5EF4-FFF2-40B4-BE49-F238E27FC236}">
                <a16:creationId xmlns:a16="http://schemas.microsoft.com/office/drawing/2014/main" id="{57F30E1A-DCAF-4C8F-ADF4-C9F1A2E6EF51}"/>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9236081" y="4812632"/>
            <a:ext cx="457200" cy="1135635"/>
          </a:xfrm>
          <a:prstGeom prst="rect">
            <a:avLst/>
          </a:prstGeom>
          <a:ln>
            <a:noFill/>
          </a:ln>
          <a:extLst>
            <a:ext uri="{53640926-AAD7-44D8-BBD7-CCE9431645EC}">
              <a14:shadowObscured xmlns:a14="http://schemas.microsoft.com/office/drawing/2010/main"/>
            </a:ext>
          </a:extLst>
        </p:spPr>
      </p:pic>
      <p:pic>
        <p:nvPicPr>
          <p:cNvPr id="14" name="Grafik 13">
            <a:extLst>
              <a:ext uri="{FF2B5EF4-FFF2-40B4-BE49-F238E27FC236}">
                <a16:creationId xmlns:a16="http://schemas.microsoft.com/office/drawing/2014/main" id="{E0F9AE4A-743A-47E5-A590-944909754C06}"/>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10090919" y="4148657"/>
            <a:ext cx="457200" cy="1628140"/>
          </a:xfrm>
          <a:prstGeom prst="rect">
            <a:avLst/>
          </a:prstGeom>
          <a:ln>
            <a:noFill/>
          </a:ln>
          <a:extLst>
            <a:ext uri="{53640926-AAD7-44D8-BBD7-CCE9431645EC}">
              <a14:shadowObscured xmlns:a14="http://schemas.microsoft.com/office/drawing/2010/main"/>
            </a:ext>
          </a:extLst>
        </p:spPr>
      </p:pic>
      <p:pic>
        <p:nvPicPr>
          <p:cNvPr id="17" name="Grafik 16">
            <a:extLst>
              <a:ext uri="{FF2B5EF4-FFF2-40B4-BE49-F238E27FC236}">
                <a16:creationId xmlns:a16="http://schemas.microsoft.com/office/drawing/2014/main" id="{051BE7CC-3D35-4507-BE1A-303513E94097}"/>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4673642" y="4148657"/>
            <a:ext cx="457200" cy="1018540"/>
          </a:xfrm>
          <a:prstGeom prst="rect">
            <a:avLst/>
          </a:prstGeom>
          <a:ln>
            <a:noFill/>
          </a:ln>
          <a:extLst>
            <a:ext uri="{53640926-AAD7-44D8-BBD7-CCE9431645EC}">
              <a14:shadowObscured xmlns:a14="http://schemas.microsoft.com/office/drawing/2010/main"/>
            </a:ext>
          </a:extLst>
        </p:spPr>
      </p:pic>
      <p:pic>
        <p:nvPicPr>
          <p:cNvPr id="18" name="Grafik 17">
            <a:extLst>
              <a:ext uri="{FF2B5EF4-FFF2-40B4-BE49-F238E27FC236}">
                <a16:creationId xmlns:a16="http://schemas.microsoft.com/office/drawing/2014/main" id="{02124DAC-AFC8-48DA-BF4A-ED1AAF8FC020}"/>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5647153" y="4173238"/>
            <a:ext cx="457200" cy="1018540"/>
          </a:xfrm>
          <a:prstGeom prst="rect">
            <a:avLst/>
          </a:prstGeom>
          <a:ln>
            <a:noFill/>
          </a:ln>
          <a:extLst>
            <a:ext uri="{53640926-AAD7-44D8-BBD7-CCE9431645EC}">
              <a14:shadowObscured xmlns:a14="http://schemas.microsoft.com/office/drawing/2010/main"/>
            </a:ext>
          </a:extLst>
        </p:spPr>
      </p:pic>
      <p:pic>
        <p:nvPicPr>
          <p:cNvPr id="19" name="Grafik 18">
            <a:extLst>
              <a:ext uri="{FF2B5EF4-FFF2-40B4-BE49-F238E27FC236}">
                <a16:creationId xmlns:a16="http://schemas.microsoft.com/office/drawing/2014/main" id="{CB27662D-24D9-4848-A45C-DB7871B4861D}"/>
              </a:ext>
            </a:extLst>
          </p:cNvPr>
          <p:cNvPicPr/>
          <p:nvPr/>
        </p:nvPicPr>
        <p:blipFill rotWithShape="1">
          <a:blip r:embed="rId3" cstate="print">
            <a:extLst>
              <a:ext uri="{28A0092B-C50C-407E-A947-70E740481C1C}">
                <a14:useLocalDpi xmlns:a14="http://schemas.microsoft.com/office/drawing/2010/main" val="0"/>
              </a:ext>
            </a:extLst>
          </a:blip>
          <a:srcRect l="54194" t="4731" r="27437"/>
          <a:stretch/>
        </p:blipFill>
        <p:spPr bwMode="auto">
          <a:xfrm>
            <a:off x="5173384" y="4352919"/>
            <a:ext cx="457200" cy="101854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182451173"/>
      </p:ext>
    </p:extLst>
  </p:cSld>
  <p:clrMapOvr>
    <a:masterClrMapping/>
  </p:clrMapOvr>
  <mc:AlternateContent xmlns:mc="http://schemas.openxmlformats.org/markup-compatibility/2006" xmlns:p14="http://schemas.microsoft.com/office/powerpoint/2010/main">
    <mc:Choice Requires="p14">
      <p:transition p14:dur="0" advClick="0" advTm="10000"/>
    </mc:Choice>
    <mc:Fallback xmlns="">
      <p:transition advClick="0" advTm="10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20674"/>
            <a:ext cx="10515600" cy="1529035"/>
          </a:xfrm>
        </p:spPr>
        <p:txBody>
          <a:bodyPr>
            <a:normAutofit/>
          </a:bodyPr>
          <a:lstStyle/>
          <a:p>
            <a:r>
              <a:rPr lang="de-CH" sz="3600" dirty="0"/>
              <a:t>        </a:t>
            </a:r>
          </a:p>
        </p:txBody>
      </p:sp>
      <p:sp>
        <p:nvSpPr>
          <p:cNvPr id="3" name="Inhaltsplatzhalter 2"/>
          <p:cNvSpPr>
            <a:spLocks noGrp="1"/>
          </p:cNvSpPr>
          <p:nvPr>
            <p:ph idx="1"/>
          </p:nvPr>
        </p:nvSpPr>
        <p:spPr>
          <a:xfrm>
            <a:off x="838200" y="1706880"/>
            <a:ext cx="10515600" cy="4290695"/>
          </a:xfrm>
        </p:spPr>
        <p:txBody>
          <a:bodyPr/>
          <a:lstStyle/>
          <a:p>
            <a:pPr marL="0" indent="0">
              <a:buNone/>
            </a:pPr>
            <a:r>
              <a:rPr lang="de-CH" b="1" dirty="0">
                <a:latin typeface="Century Gothic" panose="020B0502020202020204" pitchFamily="34" charset="0"/>
              </a:rPr>
              <a:t>Integrative Förderung (IF)</a:t>
            </a:r>
            <a:endParaRPr lang="de-CH" dirty="0"/>
          </a:p>
          <a:p>
            <a:pPr marL="0" indent="0">
              <a:buNone/>
            </a:pPr>
            <a:endParaRPr lang="de-CH" dirty="0"/>
          </a:p>
        </p:txBody>
      </p:sp>
      <p:sp>
        <p:nvSpPr>
          <p:cNvPr id="6" name="Datumsplatzhalter 5"/>
          <p:cNvSpPr>
            <a:spLocks noGrp="1"/>
          </p:cNvSpPr>
          <p:nvPr>
            <p:ph type="dt" sz="half" idx="10"/>
          </p:nvPr>
        </p:nvSpPr>
        <p:spPr/>
        <p:txBody>
          <a:bodyPr/>
          <a:lstStyle/>
          <a:p>
            <a:r>
              <a:rPr lang="de-DE" dirty="0"/>
              <a:t>Januar 2023</a:t>
            </a:r>
          </a:p>
        </p:txBody>
      </p:sp>
      <p:sp>
        <p:nvSpPr>
          <p:cNvPr id="10" name="Rechteck 9"/>
          <p:cNvSpPr/>
          <p:nvPr/>
        </p:nvSpPr>
        <p:spPr>
          <a:xfrm>
            <a:off x="1689820" y="513246"/>
            <a:ext cx="3515899" cy="369332"/>
          </a:xfrm>
          <a:prstGeom prst="rect">
            <a:avLst/>
          </a:prstGeom>
        </p:spPr>
        <p:txBody>
          <a:bodyPr wrap="none">
            <a:spAutoFit/>
          </a:bodyPr>
          <a:lstStyle/>
          <a:p>
            <a:r>
              <a:rPr lang="de-CH" dirty="0"/>
              <a:t>Information Primarschule </a:t>
            </a:r>
            <a:r>
              <a:rPr lang="de-CH" dirty="0" err="1"/>
              <a:t>Galgenen</a:t>
            </a:r>
            <a:endParaRPr lang="de-CH" dirty="0"/>
          </a:p>
        </p:txBody>
      </p:sp>
      <p:pic>
        <p:nvPicPr>
          <p:cNvPr id="19" name="Grafik 18">
            <a:extLst>
              <a:ext uri="{FF2B5EF4-FFF2-40B4-BE49-F238E27FC236}">
                <a16:creationId xmlns:a16="http://schemas.microsoft.com/office/drawing/2014/main" id="{0D8EEF1C-3E0B-4917-B9E8-FE98BC34C76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3443" y="2565940"/>
            <a:ext cx="2884964" cy="1490566"/>
          </a:xfrm>
          <a:prstGeom prst="rect">
            <a:avLst/>
          </a:prstGeom>
        </p:spPr>
      </p:pic>
      <p:sp>
        <p:nvSpPr>
          <p:cNvPr id="20" name="Textfeld 19">
            <a:extLst>
              <a:ext uri="{FF2B5EF4-FFF2-40B4-BE49-F238E27FC236}">
                <a16:creationId xmlns:a16="http://schemas.microsoft.com/office/drawing/2014/main" id="{2BC0958D-7AC6-46DE-A138-B602780A63CB}"/>
              </a:ext>
            </a:extLst>
          </p:cNvPr>
          <p:cNvSpPr txBox="1"/>
          <p:nvPr/>
        </p:nvSpPr>
        <p:spPr>
          <a:xfrm>
            <a:off x="4083775" y="2870312"/>
            <a:ext cx="7132866" cy="1015663"/>
          </a:xfrm>
          <a:prstGeom prst="rect">
            <a:avLst/>
          </a:prstGeom>
          <a:noFill/>
        </p:spPr>
        <p:txBody>
          <a:bodyPr wrap="square" rtlCol="0">
            <a:spAutoFit/>
          </a:bodyPr>
          <a:lstStyle/>
          <a:p>
            <a:r>
              <a:rPr lang="de-CH" sz="2000" dirty="0">
                <a:latin typeface="Century Gothic" panose="020B0502020202020204" pitchFamily="34" charset="0"/>
              </a:rPr>
              <a:t>Wichtige Entscheide(z.B. Schullaufbahn, </a:t>
            </a:r>
          </a:p>
          <a:p>
            <a:r>
              <a:rPr lang="de-CH" sz="2000" dirty="0">
                <a:latin typeface="Century Gothic" panose="020B0502020202020204" pitchFamily="34" charset="0"/>
              </a:rPr>
              <a:t>besondere Massnahmen) werden immer</a:t>
            </a:r>
          </a:p>
          <a:p>
            <a:r>
              <a:rPr lang="de-CH" sz="2000" dirty="0">
                <a:latin typeface="Century Gothic" panose="020B0502020202020204" pitchFamily="34" charset="0"/>
              </a:rPr>
              <a:t>mit den Eltern besprochen.</a:t>
            </a:r>
            <a:endParaRPr lang="de-CH" dirty="0">
              <a:latin typeface="Century Gothic" panose="020B0502020202020204" pitchFamily="34" charset="0"/>
            </a:endParaRPr>
          </a:p>
        </p:txBody>
      </p:sp>
      <p:pic>
        <p:nvPicPr>
          <p:cNvPr id="21" name="Grafik 20">
            <a:extLst>
              <a:ext uri="{FF2B5EF4-FFF2-40B4-BE49-F238E27FC236}">
                <a16:creationId xmlns:a16="http://schemas.microsoft.com/office/drawing/2014/main" id="{0529CC4C-9D09-4F4D-B6EE-E592FE2EB88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60275" y="4502112"/>
            <a:ext cx="1858831" cy="1305176"/>
          </a:xfrm>
          <a:prstGeom prst="rect">
            <a:avLst/>
          </a:prstGeom>
        </p:spPr>
      </p:pic>
      <p:sp>
        <p:nvSpPr>
          <p:cNvPr id="23" name="Textfeld 22">
            <a:extLst>
              <a:ext uri="{FF2B5EF4-FFF2-40B4-BE49-F238E27FC236}">
                <a16:creationId xmlns:a16="http://schemas.microsoft.com/office/drawing/2014/main" id="{4C204A0D-1826-435B-89D4-69CDA960AF5A}"/>
              </a:ext>
            </a:extLst>
          </p:cNvPr>
          <p:cNvSpPr txBox="1"/>
          <p:nvPr/>
        </p:nvSpPr>
        <p:spPr>
          <a:xfrm>
            <a:off x="3281983" y="4981108"/>
            <a:ext cx="7818166" cy="707886"/>
          </a:xfrm>
          <a:prstGeom prst="rect">
            <a:avLst/>
          </a:prstGeom>
          <a:noFill/>
        </p:spPr>
        <p:txBody>
          <a:bodyPr wrap="none" rtlCol="0">
            <a:spAutoFit/>
          </a:bodyPr>
          <a:lstStyle/>
          <a:p>
            <a:r>
              <a:rPr lang="de-CH" sz="2000" dirty="0">
                <a:latin typeface="Century Gothic" panose="020B0502020202020204" pitchFamily="34" charset="0"/>
              </a:rPr>
              <a:t>Klassenlehrperson und IF-Lehrperson arbeiten eng zusammen.</a:t>
            </a:r>
          </a:p>
          <a:p>
            <a:r>
              <a:rPr lang="de-CH" sz="2000" dirty="0">
                <a:latin typeface="Century Gothic" panose="020B0502020202020204" pitchFamily="34" charset="0"/>
              </a:rPr>
              <a:t>Es finden regelmässig Besprechungen statt.</a:t>
            </a:r>
          </a:p>
        </p:txBody>
      </p:sp>
    </p:spTree>
    <p:extLst>
      <p:ext uri="{BB962C8B-B14F-4D97-AF65-F5344CB8AC3E}">
        <p14:creationId xmlns:p14="http://schemas.microsoft.com/office/powerpoint/2010/main" val="1676845105"/>
      </p:ext>
    </p:extLst>
  </p:cSld>
  <p:clrMapOvr>
    <a:masterClrMapping/>
  </p:clrMapOvr>
  <mc:AlternateContent xmlns:mc="http://schemas.openxmlformats.org/markup-compatibility/2006" xmlns:p14="http://schemas.microsoft.com/office/powerpoint/2010/main">
    <mc:Choice Requires="p14">
      <p:transition p14:dur="0" advClick="0" advTm="10000"/>
    </mc:Choice>
    <mc:Fallback xmlns="">
      <p:transition advClick="0" advTm="10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38200" y="1672046"/>
            <a:ext cx="10515600" cy="4504917"/>
          </a:xfrm>
        </p:spPr>
        <p:txBody>
          <a:bodyPr>
            <a:normAutofit/>
          </a:bodyPr>
          <a:lstStyle/>
          <a:p>
            <a:pPr marL="0" indent="0">
              <a:buNone/>
            </a:pPr>
            <a:r>
              <a:rPr lang="de-CH" b="1" dirty="0">
                <a:latin typeface="Century Gothic" panose="020B0502020202020204" pitchFamily="34" charset="0"/>
              </a:rPr>
              <a:t>Integrative Förderung (IF)</a:t>
            </a:r>
            <a:endParaRPr lang="de-CH" dirty="0"/>
          </a:p>
          <a:p>
            <a:pPr marL="0" indent="0">
              <a:buNone/>
            </a:pPr>
            <a:endParaRPr lang="de-CH" dirty="0"/>
          </a:p>
        </p:txBody>
      </p:sp>
      <p:sp>
        <p:nvSpPr>
          <p:cNvPr id="4" name="Datumsplatzhalter 3"/>
          <p:cNvSpPr>
            <a:spLocks noGrp="1"/>
          </p:cNvSpPr>
          <p:nvPr>
            <p:ph type="dt" sz="half" idx="10"/>
          </p:nvPr>
        </p:nvSpPr>
        <p:spPr/>
        <p:txBody>
          <a:bodyPr/>
          <a:lstStyle/>
          <a:p>
            <a:r>
              <a:rPr lang="de-DE" dirty="0"/>
              <a:t>Januar 2023</a:t>
            </a:r>
          </a:p>
        </p:txBody>
      </p:sp>
      <p:sp>
        <p:nvSpPr>
          <p:cNvPr id="6" name="Titel 1"/>
          <p:cNvSpPr>
            <a:spLocks noGrp="1"/>
          </p:cNvSpPr>
          <p:nvPr>
            <p:ph type="title"/>
          </p:nvPr>
        </p:nvSpPr>
        <p:spPr>
          <a:xfrm>
            <a:off x="838200" y="320674"/>
            <a:ext cx="10515600" cy="1529035"/>
          </a:xfrm>
        </p:spPr>
        <p:txBody>
          <a:bodyPr>
            <a:normAutofit/>
          </a:bodyPr>
          <a:lstStyle/>
          <a:p>
            <a:r>
              <a:rPr lang="de-CH" sz="3600" dirty="0"/>
              <a:t>        </a:t>
            </a:r>
          </a:p>
        </p:txBody>
      </p:sp>
      <p:pic>
        <p:nvPicPr>
          <p:cNvPr id="7" name="Grafi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5167" y="2539186"/>
            <a:ext cx="826081" cy="1000797"/>
          </a:xfrm>
          <a:prstGeom prst="rect">
            <a:avLst/>
          </a:prstGeom>
        </p:spPr>
      </p:pic>
      <p:pic>
        <p:nvPicPr>
          <p:cNvPr id="8" name="Grafik 7"/>
          <p:cNvPicPr>
            <a:picLocks noChangeAspect="1"/>
          </p:cNvPicPr>
          <p:nvPr/>
        </p:nvPicPr>
        <p:blipFill rotWithShape="1">
          <a:blip r:embed="rId4">
            <a:extLst>
              <a:ext uri="{28A0092B-C50C-407E-A947-70E740481C1C}">
                <a14:useLocalDpi xmlns:a14="http://schemas.microsoft.com/office/drawing/2010/main" val="0"/>
              </a:ext>
            </a:extLst>
          </a:blip>
          <a:srcRect l="12478" r="12860" b="1813"/>
          <a:stretch/>
        </p:blipFill>
        <p:spPr>
          <a:xfrm>
            <a:off x="851262" y="3890942"/>
            <a:ext cx="3187338" cy="1148524"/>
          </a:xfrm>
          <a:prstGeom prst="rect">
            <a:avLst/>
          </a:prstGeom>
        </p:spPr>
      </p:pic>
      <p:sp>
        <p:nvSpPr>
          <p:cNvPr id="11" name="Textfeld 10"/>
          <p:cNvSpPr txBox="1"/>
          <p:nvPr/>
        </p:nvSpPr>
        <p:spPr>
          <a:xfrm>
            <a:off x="2209800" y="2731034"/>
            <a:ext cx="8170827" cy="707886"/>
          </a:xfrm>
          <a:prstGeom prst="rect">
            <a:avLst/>
          </a:prstGeom>
          <a:noFill/>
        </p:spPr>
        <p:txBody>
          <a:bodyPr wrap="none" rtlCol="0">
            <a:spAutoFit/>
          </a:bodyPr>
          <a:lstStyle/>
          <a:p>
            <a:r>
              <a:rPr lang="de-CH" sz="2000" dirty="0">
                <a:latin typeface="Century Gothic" panose="020B0502020202020204" pitchFamily="34" charset="0"/>
              </a:rPr>
              <a:t>  Kantonale Vorgaben:  Die Anzahl der  Lektionen in einer Klasse </a:t>
            </a:r>
          </a:p>
          <a:p>
            <a:r>
              <a:rPr lang="de-CH" sz="2000" dirty="0">
                <a:latin typeface="Century Gothic" panose="020B0502020202020204" pitchFamily="34" charset="0"/>
              </a:rPr>
              <a:t>  ist beschränkt  (3 bis 4 pro Klasse).</a:t>
            </a:r>
          </a:p>
        </p:txBody>
      </p:sp>
      <p:sp>
        <p:nvSpPr>
          <p:cNvPr id="13" name="Textfeld 12"/>
          <p:cNvSpPr txBox="1"/>
          <p:nvPr/>
        </p:nvSpPr>
        <p:spPr>
          <a:xfrm>
            <a:off x="4278146" y="4453998"/>
            <a:ext cx="6375463" cy="400110"/>
          </a:xfrm>
          <a:prstGeom prst="rect">
            <a:avLst/>
          </a:prstGeom>
          <a:noFill/>
        </p:spPr>
        <p:txBody>
          <a:bodyPr wrap="none" rtlCol="0">
            <a:spAutoFit/>
          </a:bodyPr>
          <a:lstStyle/>
          <a:p>
            <a:r>
              <a:rPr lang="de-CH" sz="2000" dirty="0">
                <a:latin typeface="Century Gothic" panose="020B0502020202020204" pitchFamily="34" charset="0"/>
              </a:rPr>
              <a:t>Die Verantwortung liegt bei der Klassenlehrperson.</a:t>
            </a:r>
            <a:endParaRPr lang="de-CH" dirty="0">
              <a:latin typeface="Century Gothic" panose="020B0502020202020204" pitchFamily="34" charset="0"/>
            </a:endParaRPr>
          </a:p>
        </p:txBody>
      </p:sp>
      <p:sp>
        <p:nvSpPr>
          <p:cNvPr id="15" name="Rechteck 14"/>
          <p:cNvSpPr/>
          <p:nvPr/>
        </p:nvSpPr>
        <p:spPr>
          <a:xfrm>
            <a:off x="1689820" y="513246"/>
            <a:ext cx="3515899" cy="369332"/>
          </a:xfrm>
          <a:prstGeom prst="rect">
            <a:avLst/>
          </a:prstGeom>
        </p:spPr>
        <p:txBody>
          <a:bodyPr wrap="none">
            <a:spAutoFit/>
          </a:bodyPr>
          <a:lstStyle/>
          <a:p>
            <a:r>
              <a:rPr lang="de-CH" dirty="0"/>
              <a:t>Information Primarschule </a:t>
            </a:r>
            <a:r>
              <a:rPr lang="de-CH" dirty="0" err="1"/>
              <a:t>Galgenen</a:t>
            </a:r>
            <a:endParaRPr lang="de-CH" dirty="0"/>
          </a:p>
        </p:txBody>
      </p:sp>
    </p:spTree>
    <p:extLst>
      <p:ext uri="{BB962C8B-B14F-4D97-AF65-F5344CB8AC3E}">
        <p14:creationId xmlns:p14="http://schemas.microsoft.com/office/powerpoint/2010/main" val="270005879"/>
      </p:ext>
    </p:extLst>
  </p:cSld>
  <p:clrMapOvr>
    <a:masterClrMapping/>
  </p:clrMapOvr>
  <mc:AlternateContent xmlns:mc="http://schemas.openxmlformats.org/markup-compatibility/2006" xmlns:p14="http://schemas.microsoft.com/office/powerpoint/2010/main">
    <mc:Choice Requires="p14">
      <p:transition p14:dur="0" advClick="0" advTm="10000"/>
    </mc:Choice>
    <mc:Fallback xmlns="">
      <p:transition advClick="0" advTm="10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r>
              <a:rPr lang="de-DE" dirty="0"/>
              <a:t>Januar  2023</a:t>
            </a:r>
          </a:p>
        </p:txBody>
      </p:sp>
      <p:sp>
        <p:nvSpPr>
          <p:cNvPr id="6" name="Titel 1"/>
          <p:cNvSpPr>
            <a:spLocks noGrp="1"/>
          </p:cNvSpPr>
          <p:nvPr>
            <p:ph type="title"/>
          </p:nvPr>
        </p:nvSpPr>
        <p:spPr>
          <a:xfrm>
            <a:off x="838200" y="320674"/>
            <a:ext cx="10515600" cy="1529035"/>
          </a:xfrm>
        </p:spPr>
        <p:txBody>
          <a:bodyPr>
            <a:normAutofit/>
          </a:bodyPr>
          <a:lstStyle/>
          <a:p>
            <a:r>
              <a:rPr lang="de-CH" sz="3600" dirty="0"/>
              <a:t>        </a:t>
            </a:r>
          </a:p>
        </p:txBody>
      </p:sp>
      <p:sp>
        <p:nvSpPr>
          <p:cNvPr id="2" name="Inhaltsplatzhalter 1"/>
          <p:cNvSpPr>
            <a:spLocks noGrp="1"/>
          </p:cNvSpPr>
          <p:nvPr>
            <p:ph idx="1"/>
          </p:nvPr>
        </p:nvSpPr>
        <p:spPr>
          <a:xfrm>
            <a:off x="619247" y="1872497"/>
            <a:ext cx="10515600" cy="591004"/>
          </a:xfrm>
        </p:spPr>
        <p:txBody>
          <a:bodyPr>
            <a:normAutofit/>
          </a:bodyPr>
          <a:lstStyle/>
          <a:p>
            <a:pPr marL="0" indent="0" algn="ctr">
              <a:buNone/>
            </a:pPr>
            <a:r>
              <a:rPr lang="de-CH" sz="3600" dirty="0">
                <a:latin typeface="Century Gothic" panose="020B0502020202020204" pitchFamily="34" charset="0"/>
              </a:rPr>
              <a:t>Wir sind für Ihr Kind und Sie da</a:t>
            </a:r>
          </a:p>
        </p:txBody>
      </p:sp>
      <p:pic>
        <p:nvPicPr>
          <p:cNvPr id="16" name="Grafik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8917" y="2713594"/>
            <a:ext cx="7076259" cy="1945363"/>
          </a:xfrm>
          <a:prstGeom prst="rect">
            <a:avLst/>
          </a:prstGeom>
        </p:spPr>
      </p:pic>
      <p:sp>
        <p:nvSpPr>
          <p:cNvPr id="17" name="Rechteck 16"/>
          <p:cNvSpPr/>
          <p:nvPr/>
        </p:nvSpPr>
        <p:spPr>
          <a:xfrm>
            <a:off x="1689820" y="513246"/>
            <a:ext cx="3515899" cy="369332"/>
          </a:xfrm>
          <a:prstGeom prst="rect">
            <a:avLst/>
          </a:prstGeom>
        </p:spPr>
        <p:txBody>
          <a:bodyPr wrap="none">
            <a:spAutoFit/>
          </a:bodyPr>
          <a:lstStyle/>
          <a:p>
            <a:r>
              <a:rPr lang="de-CH" dirty="0"/>
              <a:t>Information Primarschule </a:t>
            </a:r>
            <a:r>
              <a:rPr lang="de-CH" dirty="0" err="1"/>
              <a:t>Galgenen</a:t>
            </a:r>
            <a:endParaRPr lang="de-CH" dirty="0"/>
          </a:p>
        </p:txBody>
      </p:sp>
      <p:sp>
        <p:nvSpPr>
          <p:cNvPr id="3" name="Textfeld 2"/>
          <p:cNvSpPr txBox="1"/>
          <p:nvPr/>
        </p:nvSpPr>
        <p:spPr>
          <a:xfrm>
            <a:off x="1423686" y="5102792"/>
            <a:ext cx="9549113" cy="646331"/>
          </a:xfrm>
          <a:prstGeom prst="rect">
            <a:avLst/>
          </a:prstGeom>
          <a:noFill/>
        </p:spPr>
        <p:txBody>
          <a:bodyPr wrap="square" rtlCol="0">
            <a:spAutoFit/>
          </a:bodyPr>
          <a:lstStyle/>
          <a:p>
            <a:r>
              <a:rPr lang="de-CH" dirty="0">
                <a:latin typeface="Century Gothic" panose="020B0502020202020204" pitchFamily="34" charset="0"/>
              </a:rPr>
              <a:t>Bei Fragen zur Integrativen Förderung (IF) melden Sie sich bitte ungeniert bei der Heilpädagogin, die in der Klasse Ihres Kindes arbeitet.</a:t>
            </a:r>
          </a:p>
        </p:txBody>
      </p:sp>
    </p:spTree>
    <p:extLst>
      <p:ext uri="{BB962C8B-B14F-4D97-AF65-F5344CB8AC3E}">
        <p14:creationId xmlns:p14="http://schemas.microsoft.com/office/powerpoint/2010/main" val="1702310949"/>
      </p:ext>
    </p:extLst>
  </p:cSld>
  <p:clrMapOvr>
    <a:masterClrMapping/>
  </p:clrMapOvr>
  <mc:AlternateContent xmlns:mc="http://schemas.openxmlformats.org/markup-compatibility/2006" xmlns:p14="http://schemas.microsoft.com/office/powerpoint/2010/main">
    <mc:Choice Requires="p14">
      <p:transition p14:dur="0" advClick="0" advTm="7000"/>
    </mc:Choice>
    <mc:Fallback xmlns="">
      <p:transition advClick="0" advTm="7000"/>
    </mc:Fallback>
  </mc:AlternateContent>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enutzerdefiniertes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TaxCatchAll xmlns="dd7a1401-eb67-4f27-8132-65cdb5b01b1a" xsi:nil="true"/>
    <lcf76f155ced4ddcb4097134ff3c332f xmlns="e4eb832a-526c-43e6-b900-883dc2219d53">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DD7EC095C836524C9E125C72A4248FBB" ma:contentTypeVersion="18" ma:contentTypeDescription="Ein neues Dokument erstellen." ma:contentTypeScope="" ma:versionID="7c233374f044d2b00da05381fee537ec">
  <xsd:schema xmlns:xsd="http://www.w3.org/2001/XMLSchema" xmlns:xs="http://www.w3.org/2001/XMLSchema" xmlns:p="http://schemas.microsoft.com/office/2006/metadata/properties" xmlns:ns1="http://schemas.microsoft.com/sharepoint/v3" xmlns:ns2="dd7a1401-eb67-4f27-8132-65cdb5b01b1a" xmlns:ns3="e4eb832a-526c-43e6-b900-883dc2219d53" targetNamespace="http://schemas.microsoft.com/office/2006/metadata/properties" ma:root="true" ma:fieldsID="e358ae93c9c023f268c5c3717f3e830e" ns1:_="" ns2:_="" ns3:_="">
    <xsd:import namespace="http://schemas.microsoft.com/sharepoint/v3"/>
    <xsd:import namespace="dd7a1401-eb67-4f27-8132-65cdb5b01b1a"/>
    <xsd:import namespace="e4eb832a-526c-43e6-b900-883dc2219d53"/>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element ref="ns3:lcf76f155ced4ddcb4097134ff3c332f" minOccurs="0"/>
                <xsd:element ref="ns2:TaxCatchAll" minOccurs="0"/>
                <xsd:element ref="ns3:MediaLengthInSeconds" minOccurs="0"/>
                <xsd:element ref="ns3:MediaServiceObjectDetectorVersion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Geplantes Startdatum" ma:description="Geplantes Startdatum ist eine Websitespalte, die über das Feature zum Veröffentlichen erstellt wird. Es wird zur Angabe des Datums und der Uhrzeit verwendet, wann diese Seite Besuchern zum ersten Mal angezeigt wird." ma:internalName="PublishingStartDate">
      <xsd:simpleType>
        <xsd:restriction base="dms:Unknown"/>
      </xsd:simpleType>
    </xsd:element>
    <xsd:element name="PublishingExpirationDate" ma:index="9" nillable="true" ma:displayName="Geplantes Enddatum" ma:description="Geplantes Enddatum ist eine Websitespalte, die über das Feature zum Veröffentlichen erstellt wird. Es wird zur Angabe des Datums und der Uhrzeit verwendet, wann diese Seite Besuchern nicht mehr angezeigt wird."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d7a1401-eb67-4f27-8132-65cdb5b01b1a" elementFormDefault="qualified">
    <xsd:import namespace="http://schemas.microsoft.com/office/2006/documentManagement/types"/>
    <xsd:import namespace="http://schemas.microsoft.com/office/infopath/2007/PartnerControls"/>
    <xsd:element name="SharedWithUsers" ma:index="10" nillable="true" ma:displayName="Freigegeben für"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Freigegeben für -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19b370b9-4b91-4118-bb9c-80a402a1adf7}" ma:internalName="TaxCatchAll" ma:showField="CatchAllData" ma:web="dd7a1401-eb67-4f27-8132-65cdb5b01b1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4eb832a-526c-43e6-b900-883dc2219d53"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bdcf871a-99d5-4c9e-a46e-35edb8549ee6" ma:termSetId="09814cd3-568e-fe90-9814-8d621ff8fb84" ma:anchorId="fba54fb3-c3e1-fe81-a776-ca4b69148c4d" ma:open="true" ma:isKeyword="false">
      <xsd:complexType>
        <xsd:sequence>
          <xsd:element ref="pc:Terms" minOccurs="0" maxOccurs="1"/>
        </xsd:sequence>
      </xsd:complex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Location" ma:index="26"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306A12-4833-49CB-B5EC-04759E757B5C}">
  <ds:schemaRefs>
    <ds:schemaRef ds:uri="http://schemas.microsoft.com/sharepoint/v3/contenttype/forms"/>
  </ds:schemaRefs>
</ds:datastoreItem>
</file>

<file path=customXml/itemProps2.xml><?xml version="1.0" encoding="utf-8"?>
<ds:datastoreItem xmlns:ds="http://schemas.openxmlformats.org/officeDocument/2006/customXml" ds:itemID="{6B07553E-2FB2-4565-A715-6C8DAA1CF44A}">
  <ds:schemaRefs>
    <ds:schemaRef ds:uri="http://schemas.microsoft.com/office/2006/documentManagement/types"/>
    <ds:schemaRef ds:uri="http://schemas.microsoft.com/sharepoint/v3"/>
    <ds:schemaRef ds:uri="http://purl.org/dc/terms/"/>
    <ds:schemaRef ds:uri="dd7a1401-eb67-4f27-8132-65cdb5b01b1a"/>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e4eb832a-526c-43e6-b900-883dc2219d53"/>
    <ds:schemaRef ds:uri="http://www.w3.org/XML/1998/namespace"/>
  </ds:schemaRefs>
</ds:datastoreItem>
</file>

<file path=customXml/itemProps3.xml><?xml version="1.0" encoding="utf-8"?>
<ds:datastoreItem xmlns:ds="http://schemas.openxmlformats.org/officeDocument/2006/customXml" ds:itemID="{C7BEEED1-AC47-44B3-B963-803D987249FE}"/>
</file>

<file path=docProps/app.xml><?xml version="1.0" encoding="utf-8"?>
<Properties xmlns="http://schemas.openxmlformats.org/officeDocument/2006/extended-properties" xmlns:vt="http://schemas.openxmlformats.org/officeDocument/2006/docPropsVTypes">
  <TotalTime>0</TotalTime>
  <Words>341</Words>
  <Application>Microsoft Macintosh PowerPoint</Application>
  <PresentationFormat>Breitbild</PresentationFormat>
  <Paragraphs>71</Paragraphs>
  <Slides>8</Slides>
  <Notes>6</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8</vt:i4>
      </vt:variant>
    </vt:vector>
  </HeadingPairs>
  <TitlesOfParts>
    <vt:vector size="14" baseType="lpstr">
      <vt:lpstr>Arial</vt:lpstr>
      <vt:lpstr>Calibri</vt:lpstr>
      <vt:lpstr>Calibri Light</vt:lpstr>
      <vt:lpstr>Century Gothic</vt:lpstr>
      <vt:lpstr>Office</vt:lpstr>
      <vt:lpstr>Benutzerdefiniertes Design</vt:lpstr>
      <vt:lpstr>        </vt:lpstr>
      <vt:lpstr>        </vt:lpstr>
      <vt:lpstr>        </vt:lpstr>
      <vt:lpstr>         </vt:lpstr>
      <vt:lpstr>PowerPoint-Präsentation</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SLB</dc:creator>
  <cp:lastModifiedBy>Barbara Meyer-Huber</cp:lastModifiedBy>
  <cp:revision>127</cp:revision>
  <cp:lastPrinted>2017-01-10T07:51:10Z</cp:lastPrinted>
  <dcterms:modified xsi:type="dcterms:W3CDTF">2023-11-10T09:16:54Z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0x010100DD7EC095C836524C9E125C72A4248FBB</vt:lpwstr>
  </property>
</Properties>
</file>