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9" r:id="rId2"/>
    <p:sldId id="316" r:id="rId3"/>
    <p:sldId id="292" r:id="rId4"/>
    <p:sldId id="298" r:id="rId5"/>
    <p:sldId id="313" r:id="rId6"/>
    <p:sldId id="260" r:id="rId7"/>
    <p:sldId id="314" r:id="rId8"/>
    <p:sldId id="322" r:id="rId9"/>
    <p:sldId id="280" r:id="rId10"/>
    <p:sldId id="299" r:id="rId11"/>
    <p:sldId id="319" r:id="rId12"/>
    <p:sldId id="288" r:id="rId13"/>
    <p:sldId id="308" r:id="rId14"/>
    <p:sldId id="261" r:id="rId15"/>
    <p:sldId id="291" r:id="rId16"/>
    <p:sldId id="286" r:id="rId17"/>
    <p:sldId id="290" r:id="rId18"/>
    <p:sldId id="302" r:id="rId19"/>
    <p:sldId id="303" r:id="rId20"/>
    <p:sldId id="263" r:id="rId21"/>
    <p:sldId id="304" r:id="rId22"/>
    <p:sldId id="289" r:id="rId23"/>
    <p:sldId id="320" r:id="rId24"/>
    <p:sldId id="268" r:id="rId25"/>
    <p:sldId id="270" r:id="rId26"/>
    <p:sldId id="315" r:id="rId27"/>
    <p:sldId id="274" r:id="rId28"/>
    <p:sldId id="276" r:id="rId29"/>
    <p:sldId id="281" r:id="rId30"/>
    <p:sldId id="318" r:id="rId31"/>
    <p:sldId id="321" r:id="rId32"/>
    <p:sldId id="317" r:id="rId33"/>
  </p:sldIdLst>
  <p:sldSz cx="10287000" cy="7429500"/>
  <p:notesSz cx="6797675" cy="9928225"/>
  <p:defaultTextStyle>
    <a:defPPr>
      <a:defRPr lang="de-CH"/>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544">
          <p15:clr>
            <a:srgbClr val="A4A3A4"/>
          </p15:clr>
        </p15:guide>
        <p15:guide id="2" pos="3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FF0000"/>
    <a:srgbClr val="DDDDDD"/>
    <a:srgbClr val="FFC3C3"/>
    <a:srgbClr val="FF3D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09" autoAdjust="0"/>
    <p:restoredTop sz="94660" autoAdjust="0"/>
  </p:normalViewPr>
  <p:slideViewPr>
    <p:cSldViewPr>
      <p:cViewPr varScale="1">
        <p:scale>
          <a:sx n="73" d="100"/>
          <a:sy n="73" d="100"/>
        </p:scale>
        <p:origin x="1347" y="42"/>
      </p:cViewPr>
      <p:guideLst>
        <p:guide orient="horz" pos="2544"/>
        <p:guide pos="326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a zweifel schiesser" userId="f3b206bfced236bf" providerId="LiveId" clId="{FBC8DF13-884B-49C1-8594-8DC65568BBD6}"/>
    <pc:docChg chg="modSld">
      <pc:chgData name="irena zweifel schiesser" userId="f3b206bfced236bf" providerId="LiveId" clId="{FBC8DF13-884B-49C1-8594-8DC65568BBD6}" dt="2024-10-17T07:47:42.014" v="11" actId="20577"/>
      <pc:docMkLst>
        <pc:docMk/>
      </pc:docMkLst>
      <pc:sldChg chg="modSp mod">
        <pc:chgData name="irena zweifel schiesser" userId="f3b206bfced236bf" providerId="LiveId" clId="{FBC8DF13-884B-49C1-8594-8DC65568BBD6}" dt="2024-10-17T07:47:42.014" v="11" actId="20577"/>
        <pc:sldMkLst>
          <pc:docMk/>
          <pc:sldMk cId="0" sldId="298"/>
        </pc:sldMkLst>
        <pc:spChg chg="mod">
          <ac:chgData name="irena zweifel schiesser" userId="f3b206bfced236bf" providerId="LiveId" clId="{FBC8DF13-884B-49C1-8594-8DC65568BBD6}" dt="2024-10-17T07:47:42.014" v="11" actId="20577"/>
          <ac:spMkLst>
            <pc:docMk/>
            <pc:sldMk cId="0" sldId="298"/>
            <ac:spMk id="7170" creationId="{B24A504E-0CAF-65F0-3FCF-1B804B53E6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AE18599E-04FF-19E9-7702-72A20CAE15D7}"/>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7014" tIns="48507" rIns="97014" bIns="48507" numCol="1" anchor="t" anchorCtr="0" compatLnSpc="1">
            <a:prstTxWarp prst="textNoShape">
              <a:avLst/>
            </a:prstTxWarp>
          </a:bodyPr>
          <a:lstStyle>
            <a:lvl1pPr defTabSz="969828" eaLnBrk="1" hangingPunct="1">
              <a:defRPr sz="1300"/>
            </a:lvl1pPr>
          </a:lstStyle>
          <a:p>
            <a:pPr>
              <a:defRPr/>
            </a:pPr>
            <a:endParaRPr lang="de-CH"/>
          </a:p>
        </p:txBody>
      </p:sp>
      <p:sp>
        <p:nvSpPr>
          <p:cNvPr id="4099" name="Rectangle 1027">
            <a:extLst>
              <a:ext uri="{FF2B5EF4-FFF2-40B4-BE49-F238E27FC236}">
                <a16:creationId xmlns:a16="http://schemas.microsoft.com/office/drawing/2014/main" id="{A5542E69-C0AF-7388-9554-966E2D1E07DE}"/>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7014" tIns="48507" rIns="97014" bIns="48507" numCol="1" anchor="t" anchorCtr="0" compatLnSpc="1">
            <a:prstTxWarp prst="textNoShape">
              <a:avLst/>
            </a:prstTxWarp>
          </a:bodyPr>
          <a:lstStyle>
            <a:lvl1pPr algn="r" defTabSz="969828" eaLnBrk="1" hangingPunct="1">
              <a:defRPr sz="1300"/>
            </a:lvl1pPr>
          </a:lstStyle>
          <a:p>
            <a:pPr>
              <a:defRPr/>
            </a:pPr>
            <a:endParaRPr lang="de-CH"/>
          </a:p>
        </p:txBody>
      </p:sp>
      <p:sp>
        <p:nvSpPr>
          <p:cNvPr id="4100" name="Rectangle 1028">
            <a:extLst>
              <a:ext uri="{FF2B5EF4-FFF2-40B4-BE49-F238E27FC236}">
                <a16:creationId xmlns:a16="http://schemas.microsoft.com/office/drawing/2014/main" id="{143CAD49-B828-DA32-DF98-8CBBDD0C51B5}"/>
              </a:ext>
            </a:extLst>
          </p:cNvPr>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7014" tIns="48507" rIns="97014" bIns="48507" numCol="1" anchor="b" anchorCtr="0" compatLnSpc="1">
            <a:prstTxWarp prst="textNoShape">
              <a:avLst/>
            </a:prstTxWarp>
          </a:bodyPr>
          <a:lstStyle>
            <a:lvl1pPr defTabSz="969828" eaLnBrk="1" hangingPunct="1">
              <a:defRPr sz="1300"/>
            </a:lvl1pPr>
          </a:lstStyle>
          <a:p>
            <a:pPr>
              <a:defRPr/>
            </a:pPr>
            <a:endParaRPr lang="de-CH"/>
          </a:p>
        </p:txBody>
      </p:sp>
      <p:sp>
        <p:nvSpPr>
          <p:cNvPr id="4101" name="Rectangle 1029">
            <a:extLst>
              <a:ext uri="{FF2B5EF4-FFF2-40B4-BE49-F238E27FC236}">
                <a16:creationId xmlns:a16="http://schemas.microsoft.com/office/drawing/2014/main" id="{C76EBBE0-3400-6673-37E1-9C5609BA87E0}"/>
              </a:ext>
            </a:extLst>
          </p:cNvPr>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7014" tIns="48507" rIns="97014" bIns="48507" numCol="1" anchor="b" anchorCtr="0" compatLnSpc="1">
            <a:prstTxWarp prst="textNoShape">
              <a:avLst/>
            </a:prstTxWarp>
          </a:bodyPr>
          <a:lstStyle>
            <a:lvl1pPr algn="r" defTabSz="968375" eaLnBrk="1" hangingPunct="1">
              <a:defRPr sz="1300"/>
            </a:lvl1pPr>
          </a:lstStyle>
          <a:p>
            <a:pPr>
              <a:defRPr/>
            </a:pPr>
            <a:fld id="{121519EF-8DF8-4965-B50D-FA07426BEE3A}" type="slidenum">
              <a:rPr lang="de-CH" altLang="de-DE"/>
              <a:pPr>
                <a:defRPr/>
              </a:pPr>
              <a:t>‹Nr.›</a:t>
            </a:fld>
            <a:endParaRPr lang="de-CH"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1478DF1-D2DA-7148-58C4-CB1395AA8DB3}"/>
              </a:ext>
            </a:extLst>
          </p:cNvPr>
          <p:cNvSpPr>
            <a:spLocks noGrp="1" noChangeArrowheads="1"/>
          </p:cNvSpPr>
          <p:nvPr>
            <p:ph type="hdr" sz="quarter"/>
          </p:nvPr>
        </p:nvSpPr>
        <p:spPr bwMode="auto">
          <a:xfrm>
            <a:off x="0" y="0"/>
            <a:ext cx="2935288" cy="534988"/>
          </a:xfrm>
          <a:prstGeom prst="rect">
            <a:avLst/>
          </a:prstGeom>
          <a:noFill/>
          <a:ln w="9525">
            <a:noFill/>
            <a:miter lim="800000"/>
            <a:headEnd/>
            <a:tailEnd/>
          </a:ln>
          <a:effectLst/>
        </p:spPr>
        <p:txBody>
          <a:bodyPr vert="horz" wrap="square" lIns="91566" tIns="45783" rIns="91566" bIns="45783" numCol="1" anchor="t" anchorCtr="0" compatLnSpc="1">
            <a:prstTxWarp prst="textNoShape">
              <a:avLst/>
            </a:prstTxWarp>
          </a:bodyPr>
          <a:lstStyle>
            <a:lvl1pPr eaLnBrk="1" hangingPunct="1">
              <a:defRPr sz="1200"/>
            </a:lvl1pPr>
          </a:lstStyle>
          <a:p>
            <a:pPr>
              <a:defRPr/>
            </a:pPr>
            <a:endParaRPr lang="de-DE"/>
          </a:p>
        </p:txBody>
      </p:sp>
      <p:sp>
        <p:nvSpPr>
          <p:cNvPr id="7171" name="Rectangle 3">
            <a:extLst>
              <a:ext uri="{FF2B5EF4-FFF2-40B4-BE49-F238E27FC236}">
                <a16:creationId xmlns:a16="http://schemas.microsoft.com/office/drawing/2014/main" id="{D2735ED4-EC7A-19CF-77FF-41E147D2F409}"/>
              </a:ext>
            </a:extLst>
          </p:cNvPr>
          <p:cNvSpPr>
            <a:spLocks noGrp="1" noChangeArrowheads="1"/>
          </p:cNvSpPr>
          <p:nvPr>
            <p:ph type="dt" idx="1"/>
          </p:nvPr>
        </p:nvSpPr>
        <p:spPr bwMode="auto">
          <a:xfrm>
            <a:off x="3836988" y="0"/>
            <a:ext cx="2935287" cy="534988"/>
          </a:xfrm>
          <a:prstGeom prst="rect">
            <a:avLst/>
          </a:prstGeom>
          <a:noFill/>
          <a:ln w="9525">
            <a:noFill/>
            <a:miter lim="800000"/>
            <a:headEnd/>
            <a:tailEnd/>
          </a:ln>
          <a:effectLst/>
        </p:spPr>
        <p:txBody>
          <a:bodyPr vert="horz" wrap="square" lIns="91566" tIns="45783" rIns="91566" bIns="45783" numCol="1" anchor="t" anchorCtr="0" compatLnSpc="1">
            <a:prstTxWarp prst="textNoShape">
              <a:avLst/>
            </a:prstTxWarp>
          </a:bodyPr>
          <a:lstStyle>
            <a:lvl1pPr algn="r" eaLnBrk="1" hangingPunct="1">
              <a:defRPr sz="1200"/>
            </a:lvl1pPr>
          </a:lstStyle>
          <a:p>
            <a:pPr>
              <a:defRPr/>
            </a:pPr>
            <a:endParaRPr lang="de-DE"/>
          </a:p>
        </p:txBody>
      </p:sp>
      <p:sp>
        <p:nvSpPr>
          <p:cNvPr id="2052" name="Rectangle 4">
            <a:extLst>
              <a:ext uri="{FF2B5EF4-FFF2-40B4-BE49-F238E27FC236}">
                <a16:creationId xmlns:a16="http://schemas.microsoft.com/office/drawing/2014/main" id="{E22BE1AD-E1F3-C0CB-F1ED-96FD9E0921B2}"/>
              </a:ext>
            </a:extLst>
          </p:cNvPr>
          <p:cNvSpPr>
            <a:spLocks noGrp="1" noRot="1" noChangeAspect="1" noChangeArrowheads="1" noTextEdit="1"/>
          </p:cNvSpPr>
          <p:nvPr>
            <p:ph type="sldImg" idx="2"/>
          </p:nvPr>
        </p:nvSpPr>
        <p:spPr bwMode="auto">
          <a:xfrm>
            <a:off x="795338" y="763588"/>
            <a:ext cx="5180012" cy="3741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4E7C66E7-9202-F456-51D3-E3CD95D27AC7}"/>
              </a:ext>
            </a:extLst>
          </p:cNvPr>
          <p:cNvSpPr>
            <a:spLocks noGrp="1" noChangeArrowheads="1"/>
          </p:cNvSpPr>
          <p:nvPr>
            <p:ph type="body" sz="quarter" idx="3"/>
          </p:nvPr>
        </p:nvSpPr>
        <p:spPr bwMode="auto">
          <a:xfrm>
            <a:off x="903288" y="4735513"/>
            <a:ext cx="4967287" cy="4429125"/>
          </a:xfrm>
          <a:prstGeom prst="rect">
            <a:avLst/>
          </a:prstGeom>
          <a:noFill/>
          <a:ln w="9525">
            <a:noFill/>
            <a:miter lim="800000"/>
            <a:headEnd/>
            <a:tailEnd/>
          </a:ln>
          <a:effectLst/>
        </p:spPr>
        <p:txBody>
          <a:bodyPr vert="horz" wrap="square" lIns="91566" tIns="45783" rIns="91566" bIns="4578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174" name="Rectangle 6">
            <a:extLst>
              <a:ext uri="{FF2B5EF4-FFF2-40B4-BE49-F238E27FC236}">
                <a16:creationId xmlns:a16="http://schemas.microsoft.com/office/drawing/2014/main" id="{8CC4633A-19B6-7C62-773C-DF2099E246F1}"/>
              </a:ext>
            </a:extLst>
          </p:cNvPr>
          <p:cNvSpPr>
            <a:spLocks noGrp="1" noChangeArrowheads="1"/>
          </p:cNvSpPr>
          <p:nvPr>
            <p:ph type="ftr" sz="quarter" idx="4"/>
          </p:nvPr>
        </p:nvSpPr>
        <p:spPr bwMode="auto">
          <a:xfrm>
            <a:off x="0" y="9393238"/>
            <a:ext cx="2935288" cy="534987"/>
          </a:xfrm>
          <a:prstGeom prst="rect">
            <a:avLst/>
          </a:prstGeom>
          <a:noFill/>
          <a:ln w="9525">
            <a:noFill/>
            <a:miter lim="800000"/>
            <a:headEnd/>
            <a:tailEnd/>
          </a:ln>
          <a:effectLst/>
        </p:spPr>
        <p:txBody>
          <a:bodyPr vert="horz" wrap="square" lIns="91566" tIns="45783" rIns="91566" bIns="45783" numCol="1" anchor="b" anchorCtr="0" compatLnSpc="1">
            <a:prstTxWarp prst="textNoShape">
              <a:avLst/>
            </a:prstTxWarp>
          </a:bodyPr>
          <a:lstStyle>
            <a:lvl1pPr eaLnBrk="1" hangingPunct="1">
              <a:defRPr sz="1200"/>
            </a:lvl1pPr>
          </a:lstStyle>
          <a:p>
            <a:pPr>
              <a:defRPr/>
            </a:pPr>
            <a:endParaRPr lang="de-DE"/>
          </a:p>
        </p:txBody>
      </p:sp>
      <p:sp>
        <p:nvSpPr>
          <p:cNvPr id="7175" name="Rectangle 7">
            <a:extLst>
              <a:ext uri="{FF2B5EF4-FFF2-40B4-BE49-F238E27FC236}">
                <a16:creationId xmlns:a16="http://schemas.microsoft.com/office/drawing/2014/main" id="{256B398F-295C-70E5-481C-B9F61946EA5E}"/>
              </a:ext>
            </a:extLst>
          </p:cNvPr>
          <p:cNvSpPr>
            <a:spLocks noGrp="1" noChangeArrowheads="1"/>
          </p:cNvSpPr>
          <p:nvPr>
            <p:ph type="sldNum" sz="quarter" idx="5"/>
          </p:nvPr>
        </p:nvSpPr>
        <p:spPr bwMode="auto">
          <a:xfrm>
            <a:off x="3836988" y="9393238"/>
            <a:ext cx="2935287" cy="534987"/>
          </a:xfrm>
          <a:prstGeom prst="rect">
            <a:avLst/>
          </a:prstGeom>
          <a:noFill/>
          <a:ln w="9525">
            <a:noFill/>
            <a:miter lim="800000"/>
            <a:headEnd/>
            <a:tailEnd/>
          </a:ln>
          <a:effectLst/>
        </p:spPr>
        <p:txBody>
          <a:bodyPr vert="horz" wrap="square" lIns="91566" tIns="45783" rIns="91566" bIns="45783" numCol="1" anchor="b" anchorCtr="0" compatLnSpc="1">
            <a:prstTxWarp prst="textNoShape">
              <a:avLst/>
            </a:prstTxWarp>
          </a:bodyPr>
          <a:lstStyle>
            <a:lvl1pPr algn="r" eaLnBrk="1" hangingPunct="1">
              <a:defRPr sz="1200"/>
            </a:lvl1pPr>
          </a:lstStyle>
          <a:p>
            <a:pPr>
              <a:defRPr/>
            </a:pPr>
            <a:fld id="{258AF1D5-481D-403D-8F86-E3C3544CC07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a:extLst>
              <a:ext uri="{FF2B5EF4-FFF2-40B4-BE49-F238E27FC236}">
                <a16:creationId xmlns:a16="http://schemas.microsoft.com/office/drawing/2014/main" id="{BE13C70C-13CF-A24C-110D-DD935023ADE6}"/>
              </a:ext>
            </a:extLst>
          </p:cNvPr>
          <p:cNvSpPr>
            <a:spLocks noGrp="1" noRot="1" noChangeAspect="1" noChangeArrowheads="1" noTextEdit="1"/>
          </p:cNvSpPr>
          <p:nvPr>
            <p:ph type="sldImg"/>
          </p:nvPr>
        </p:nvSpPr>
        <p:spPr>
          <a:ln/>
        </p:spPr>
      </p:sp>
      <p:sp>
        <p:nvSpPr>
          <p:cNvPr id="10243" name="Notizenplatzhalter 2">
            <a:extLst>
              <a:ext uri="{FF2B5EF4-FFF2-40B4-BE49-F238E27FC236}">
                <a16:creationId xmlns:a16="http://schemas.microsoft.com/office/drawing/2014/main" id="{CB91919A-A9E4-DECA-1BD0-FE4B421162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0244" name="Foliennummernplatzhalter 3">
            <a:extLst>
              <a:ext uri="{FF2B5EF4-FFF2-40B4-BE49-F238E27FC236}">
                <a16:creationId xmlns:a16="http://schemas.microsoft.com/office/drawing/2014/main" id="{04DABB4B-DCBA-F025-A0AE-11096F18CA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1788" indent="-228600">
              <a:spcBef>
                <a:spcPct val="30000"/>
              </a:spcBef>
              <a:defRPr sz="1200">
                <a:solidFill>
                  <a:schemeClr val="tx1"/>
                </a:solidFill>
                <a:latin typeface="Times New Roman" panose="02020603050405020304" pitchFamily="18" charset="0"/>
              </a:defRPr>
            </a:lvl4pPr>
            <a:lvl5pPr marL="2058988" indent="-228600">
              <a:spcBef>
                <a:spcPct val="30000"/>
              </a:spcBef>
              <a:defRPr sz="1200">
                <a:solidFill>
                  <a:schemeClr val="tx1"/>
                </a:solidFill>
                <a:latin typeface="Times New Roman" panose="02020603050405020304" pitchFamily="18" charset="0"/>
              </a:defRPr>
            </a:lvl5pPr>
            <a:lvl6pPr marL="2516188"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EA4CB4-8B1F-44A2-955C-68422C16C734}" type="slidenum">
              <a:rPr lang="de-DE" altLang="de-DE" smtClean="0"/>
              <a:pPr>
                <a:spcBef>
                  <a:spcPct val="0"/>
                </a:spcBef>
              </a:pPr>
              <a:t>6</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71525" y="2308225"/>
            <a:ext cx="8743950" cy="1592263"/>
          </a:xfrm>
        </p:spPr>
        <p:txBody>
          <a:bodyPr/>
          <a:lstStyle/>
          <a:p>
            <a:r>
              <a:rPr lang="de-DE"/>
              <a:t>Titelmasterformat durch Klicken bearbeiten</a:t>
            </a:r>
          </a:p>
        </p:txBody>
      </p:sp>
      <p:sp>
        <p:nvSpPr>
          <p:cNvPr id="3" name="Untertitel 2"/>
          <p:cNvSpPr>
            <a:spLocks noGrp="1"/>
          </p:cNvSpPr>
          <p:nvPr>
            <p:ph type="subTitle" idx="1"/>
          </p:nvPr>
        </p:nvSpPr>
        <p:spPr>
          <a:xfrm>
            <a:off x="1543050" y="4210050"/>
            <a:ext cx="7200900" cy="1898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2">
            <a:extLst>
              <a:ext uri="{FF2B5EF4-FFF2-40B4-BE49-F238E27FC236}">
                <a16:creationId xmlns:a16="http://schemas.microsoft.com/office/drawing/2014/main" id="{C74A6398-90A1-5ABA-CCA1-D402D29C06EA}"/>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3543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a:extLst>
              <a:ext uri="{FF2B5EF4-FFF2-40B4-BE49-F238E27FC236}">
                <a16:creationId xmlns:a16="http://schemas.microsoft.com/office/drawing/2014/main" id="{68B748B6-A5D5-E6BD-4780-00E724EF0FCB}"/>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89998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67563" y="1219200"/>
            <a:ext cx="2185987" cy="51816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1219200"/>
            <a:ext cx="6405563" cy="51816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a:extLst>
              <a:ext uri="{FF2B5EF4-FFF2-40B4-BE49-F238E27FC236}">
                <a16:creationId xmlns:a16="http://schemas.microsoft.com/office/drawing/2014/main" id="{D1C6C461-A3AE-618F-672F-261BD213D8E5}"/>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89316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a:extLst>
              <a:ext uri="{FF2B5EF4-FFF2-40B4-BE49-F238E27FC236}">
                <a16:creationId xmlns:a16="http://schemas.microsoft.com/office/drawing/2014/main" id="{0D35DAF5-4CAF-912B-F0D1-CC62EAA24167}"/>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73036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12800" y="4773613"/>
            <a:ext cx="8743950" cy="14763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12800" y="3149600"/>
            <a:ext cx="8743950" cy="1624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2">
            <a:extLst>
              <a:ext uri="{FF2B5EF4-FFF2-40B4-BE49-F238E27FC236}">
                <a16:creationId xmlns:a16="http://schemas.microsoft.com/office/drawing/2014/main" id="{74221018-B01A-A730-3A5E-C5D636FCA541}"/>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2269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2362200"/>
            <a:ext cx="4267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29200" y="2362200"/>
            <a:ext cx="4267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2">
            <a:extLst>
              <a:ext uri="{FF2B5EF4-FFF2-40B4-BE49-F238E27FC236}">
                <a16:creationId xmlns:a16="http://schemas.microsoft.com/office/drawing/2014/main" id="{2F9CD4C7-2450-E43C-573B-44C5061E6591}"/>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38294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14350" y="296863"/>
            <a:ext cx="9258300" cy="123825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14350" y="1663700"/>
            <a:ext cx="4545013" cy="692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14350" y="2355850"/>
            <a:ext cx="4545013" cy="4281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226050" y="1663700"/>
            <a:ext cx="4546600" cy="692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226050" y="2355850"/>
            <a:ext cx="4546600" cy="4281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2">
            <a:extLst>
              <a:ext uri="{FF2B5EF4-FFF2-40B4-BE49-F238E27FC236}">
                <a16:creationId xmlns:a16="http://schemas.microsoft.com/office/drawing/2014/main" id="{D56B8082-29A3-3348-5D83-5656DE3567B2}"/>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95126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2">
            <a:extLst>
              <a:ext uri="{FF2B5EF4-FFF2-40B4-BE49-F238E27FC236}">
                <a16:creationId xmlns:a16="http://schemas.microsoft.com/office/drawing/2014/main" id="{561E3379-339D-2178-F053-FF155E74F4AD}"/>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98298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A134608A-CA10-6388-DAE9-D1DCA6E9B92F}"/>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02412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14350" y="295275"/>
            <a:ext cx="3384550" cy="1258888"/>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022725" y="295275"/>
            <a:ext cx="5749925" cy="6342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14350" y="1554163"/>
            <a:ext cx="3384550" cy="5083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2">
            <a:extLst>
              <a:ext uri="{FF2B5EF4-FFF2-40B4-BE49-F238E27FC236}">
                <a16:creationId xmlns:a16="http://schemas.microsoft.com/office/drawing/2014/main" id="{A7346E7A-2109-1238-64AC-AB0AC75BD8AD}"/>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20730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16125" y="5200650"/>
            <a:ext cx="6172200" cy="614363"/>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16125" y="663575"/>
            <a:ext cx="6172200" cy="4457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016125" y="5815013"/>
            <a:ext cx="6172200" cy="871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2">
            <a:extLst>
              <a:ext uri="{FF2B5EF4-FFF2-40B4-BE49-F238E27FC236}">
                <a16:creationId xmlns:a16="http://schemas.microsoft.com/office/drawing/2014/main" id="{08EE9534-BD2E-9F1C-5AC6-B1C4991C7421}"/>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1302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4CE9E3-C681-0133-0FBF-03893C2DDC10}"/>
              </a:ext>
            </a:extLst>
          </p:cNvPr>
          <p:cNvSpPr>
            <a:spLocks noGrp="1" noChangeArrowheads="1"/>
          </p:cNvSpPr>
          <p:nvPr>
            <p:ph type="title"/>
          </p:nvPr>
        </p:nvSpPr>
        <p:spPr bwMode="auto">
          <a:xfrm>
            <a:off x="933450" y="1219200"/>
            <a:ext cx="8420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16" tIns="50608" rIns="101216" bIns="50608" numCol="1" anchor="ctr" anchorCtr="0" compatLnSpc="1">
            <a:prstTxWarp prst="textNoShape">
              <a:avLst/>
            </a:prstTxWarp>
          </a:bodyPr>
          <a:lstStyle/>
          <a:p>
            <a:pPr lvl="0"/>
            <a:r>
              <a:rPr lang="de-CH" altLang="de-DE"/>
              <a:t>Titelzeile</a:t>
            </a:r>
          </a:p>
        </p:txBody>
      </p:sp>
      <p:sp>
        <p:nvSpPr>
          <p:cNvPr id="1027" name="Rectangle 3">
            <a:extLst>
              <a:ext uri="{FF2B5EF4-FFF2-40B4-BE49-F238E27FC236}">
                <a16:creationId xmlns:a16="http://schemas.microsoft.com/office/drawing/2014/main" id="{2893F7A3-6FF7-A191-4944-1FDA879D21AB}"/>
              </a:ext>
            </a:extLst>
          </p:cNvPr>
          <p:cNvSpPr>
            <a:spLocks noGrp="1" noChangeArrowheads="1"/>
          </p:cNvSpPr>
          <p:nvPr>
            <p:ph type="body" idx="1"/>
          </p:nvPr>
        </p:nvSpPr>
        <p:spPr bwMode="auto">
          <a:xfrm>
            <a:off x="609600" y="2362200"/>
            <a:ext cx="8686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16" tIns="50608" rIns="101216" bIns="50608" numCol="1" anchor="t" anchorCtr="0" compatLnSpc="1">
            <a:prstTxWarp prst="textNoShape">
              <a:avLst/>
            </a:prstTxWarp>
          </a:bodyPr>
          <a:lstStyle/>
          <a:p>
            <a:pPr lvl="0"/>
            <a:endParaRPr lang="de-CH" altLang="de-DE"/>
          </a:p>
          <a:p>
            <a:pPr lvl="0"/>
            <a:r>
              <a:rPr lang="de-CH" altLang="de-DE"/>
              <a:t>Klicken Sie, um die Formate des Vorlagentextes zu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pic>
        <p:nvPicPr>
          <p:cNvPr id="1028" name="Picture 10" descr="logorot">
            <a:extLst>
              <a:ext uri="{FF2B5EF4-FFF2-40B4-BE49-F238E27FC236}">
                <a16:creationId xmlns:a16="http://schemas.microsoft.com/office/drawing/2014/main" id="{999B60B4-D965-400E-D3FE-964481D49BD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48550" y="401638"/>
            <a:ext cx="22812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2">
            <a:extLst>
              <a:ext uri="{FF2B5EF4-FFF2-40B4-BE49-F238E27FC236}">
                <a16:creationId xmlns:a16="http://schemas.microsoft.com/office/drawing/2014/main" id="{E3F907C4-E81E-8E04-F120-ED0C5ABBBC16}"/>
              </a:ext>
            </a:extLst>
          </p:cNvPr>
          <p:cNvSpPr>
            <a:spLocks noGrp="1" noChangeArrowheads="1"/>
          </p:cNvSpPr>
          <p:nvPr>
            <p:ph type="ftr" sz="quarter" idx="3"/>
          </p:nvPr>
        </p:nvSpPr>
        <p:spPr bwMode="auto">
          <a:xfrm>
            <a:off x="606425" y="6594475"/>
            <a:ext cx="92964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lvl1pPr>
          </a:lstStyle>
          <a:p>
            <a:pPr>
              <a:defRPr/>
            </a:pPr>
            <a:endParaRPr lang="de-DE"/>
          </a:p>
        </p:txBody>
      </p:sp>
      <p:graphicFrame>
        <p:nvGraphicFramePr>
          <p:cNvPr id="1030" name="Object 13">
            <a:extLst>
              <a:ext uri="{FF2B5EF4-FFF2-40B4-BE49-F238E27FC236}">
                <a16:creationId xmlns:a16="http://schemas.microsoft.com/office/drawing/2014/main" id="{FBE4960B-EBD5-12E0-1771-25F040883FC3}"/>
              </a:ext>
            </a:extLst>
          </p:cNvPr>
          <p:cNvGraphicFramePr>
            <a:graphicFrameLocks noChangeAspect="1"/>
          </p:cNvGraphicFramePr>
          <p:nvPr userDrawn="1"/>
        </p:nvGraphicFramePr>
        <p:xfrm>
          <a:off x="685800" y="381000"/>
          <a:ext cx="1362075" cy="817563"/>
        </p:xfrm>
        <a:graphic>
          <a:graphicData uri="http://schemas.openxmlformats.org/presentationml/2006/ole">
            <mc:AlternateContent xmlns:mc="http://schemas.openxmlformats.org/markup-compatibility/2006">
              <mc:Choice xmlns:v="urn:schemas-microsoft-com:vml" Requires="v">
                <p:oleObj name="Image Document" r:id="rId14" imgW="8605615" imgH="4341264" progId="Imaging.Document">
                  <p:embed/>
                </p:oleObj>
              </mc:Choice>
              <mc:Fallback>
                <p:oleObj name="Image Document" r:id="rId14" imgW="8605615" imgH="4341264" progId="Imaging.Document">
                  <p:embed/>
                  <p:pic>
                    <p:nvPicPr>
                      <p:cNvPr id="1030" name="Object 13">
                        <a:extLst>
                          <a:ext uri="{FF2B5EF4-FFF2-40B4-BE49-F238E27FC236}">
                            <a16:creationId xmlns:a16="http://schemas.microsoft.com/office/drawing/2014/main" id="{FBE4960B-EBD5-12E0-1771-25F040883FC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 y="381000"/>
                        <a:ext cx="13620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1238" rtl="0" eaLnBrk="0" fontAlgn="base" hangingPunct="0">
        <a:spcBef>
          <a:spcPct val="0"/>
        </a:spcBef>
        <a:spcAft>
          <a:spcPct val="0"/>
        </a:spcAft>
        <a:defRPr sz="4800" b="1">
          <a:solidFill>
            <a:srgbClr val="FF0000"/>
          </a:solidFill>
          <a:latin typeface="+mj-lt"/>
          <a:ea typeface="+mj-ea"/>
          <a:cs typeface="+mj-cs"/>
        </a:defRPr>
      </a:lvl1pPr>
      <a:lvl2pPr algn="ctr" defTabSz="1011238" rtl="0" eaLnBrk="0" fontAlgn="base" hangingPunct="0">
        <a:spcBef>
          <a:spcPct val="0"/>
        </a:spcBef>
        <a:spcAft>
          <a:spcPct val="0"/>
        </a:spcAft>
        <a:defRPr sz="4800" b="1">
          <a:solidFill>
            <a:srgbClr val="FF0000"/>
          </a:solidFill>
          <a:latin typeface="Arial Narrow" pitchFamily="34" charset="0"/>
        </a:defRPr>
      </a:lvl2pPr>
      <a:lvl3pPr algn="ctr" defTabSz="1011238" rtl="0" eaLnBrk="0" fontAlgn="base" hangingPunct="0">
        <a:spcBef>
          <a:spcPct val="0"/>
        </a:spcBef>
        <a:spcAft>
          <a:spcPct val="0"/>
        </a:spcAft>
        <a:defRPr sz="4800" b="1">
          <a:solidFill>
            <a:srgbClr val="FF0000"/>
          </a:solidFill>
          <a:latin typeface="Arial Narrow" pitchFamily="34" charset="0"/>
        </a:defRPr>
      </a:lvl3pPr>
      <a:lvl4pPr algn="ctr" defTabSz="1011238" rtl="0" eaLnBrk="0" fontAlgn="base" hangingPunct="0">
        <a:spcBef>
          <a:spcPct val="0"/>
        </a:spcBef>
        <a:spcAft>
          <a:spcPct val="0"/>
        </a:spcAft>
        <a:defRPr sz="4800" b="1">
          <a:solidFill>
            <a:srgbClr val="FF0000"/>
          </a:solidFill>
          <a:latin typeface="Arial Narrow" pitchFamily="34" charset="0"/>
        </a:defRPr>
      </a:lvl4pPr>
      <a:lvl5pPr algn="ctr" defTabSz="1011238" rtl="0" eaLnBrk="0" fontAlgn="base" hangingPunct="0">
        <a:spcBef>
          <a:spcPct val="0"/>
        </a:spcBef>
        <a:spcAft>
          <a:spcPct val="0"/>
        </a:spcAft>
        <a:defRPr sz="4800" b="1">
          <a:solidFill>
            <a:srgbClr val="FF0000"/>
          </a:solidFill>
          <a:latin typeface="Arial Narrow" pitchFamily="34" charset="0"/>
        </a:defRPr>
      </a:lvl5pPr>
      <a:lvl6pPr marL="457200" algn="ctr" defTabSz="1011238" rtl="0" fontAlgn="base">
        <a:spcBef>
          <a:spcPct val="0"/>
        </a:spcBef>
        <a:spcAft>
          <a:spcPct val="0"/>
        </a:spcAft>
        <a:defRPr sz="4800" b="1">
          <a:solidFill>
            <a:srgbClr val="FF0000"/>
          </a:solidFill>
          <a:latin typeface="Arial Narrow" pitchFamily="34" charset="0"/>
        </a:defRPr>
      </a:lvl6pPr>
      <a:lvl7pPr marL="914400" algn="ctr" defTabSz="1011238" rtl="0" fontAlgn="base">
        <a:spcBef>
          <a:spcPct val="0"/>
        </a:spcBef>
        <a:spcAft>
          <a:spcPct val="0"/>
        </a:spcAft>
        <a:defRPr sz="4800" b="1">
          <a:solidFill>
            <a:srgbClr val="FF0000"/>
          </a:solidFill>
          <a:latin typeface="Arial Narrow" pitchFamily="34" charset="0"/>
        </a:defRPr>
      </a:lvl7pPr>
      <a:lvl8pPr marL="1371600" algn="ctr" defTabSz="1011238" rtl="0" fontAlgn="base">
        <a:spcBef>
          <a:spcPct val="0"/>
        </a:spcBef>
        <a:spcAft>
          <a:spcPct val="0"/>
        </a:spcAft>
        <a:defRPr sz="4800" b="1">
          <a:solidFill>
            <a:srgbClr val="FF0000"/>
          </a:solidFill>
          <a:latin typeface="Arial Narrow" pitchFamily="34" charset="0"/>
        </a:defRPr>
      </a:lvl8pPr>
      <a:lvl9pPr marL="1828800" algn="ctr" defTabSz="1011238" rtl="0" fontAlgn="base">
        <a:spcBef>
          <a:spcPct val="0"/>
        </a:spcBef>
        <a:spcAft>
          <a:spcPct val="0"/>
        </a:spcAft>
        <a:defRPr sz="4800" b="1">
          <a:solidFill>
            <a:srgbClr val="FF0000"/>
          </a:solidFill>
          <a:latin typeface="Arial Narrow" pitchFamily="34" charset="0"/>
        </a:defRPr>
      </a:lvl9pPr>
    </p:titleStyle>
    <p:bodyStyle>
      <a:lvl1pPr marL="342900" indent="-342900" algn="l" defTabSz="1011238" rtl="0" eaLnBrk="0" fontAlgn="base" hangingPunct="0">
        <a:spcBef>
          <a:spcPct val="20000"/>
        </a:spcBef>
        <a:spcAft>
          <a:spcPct val="0"/>
        </a:spcAft>
        <a:buChar char="•"/>
        <a:defRPr sz="3400">
          <a:solidFill>
            <a:schemeClr val="tx1"/>
          </a:solidFill>
          <a:latin typeface="+mn-lt"/>
          <a:ea typeface="+mn-ea"/>
          <a:cs typeface="+mn-cs"/>
        </a:defRPr>
      </a:lvl1pPr>
      <a:lvl2pPr marL="823913" indent="-317500" algn="l" defTabSz="1011238" rtl="0" eaLnBrk="0" fontAlgn="base" hangingPunct="0">
        <a:spcBef>
          <a:spcPct val="20000"/>
        </a:spcBef>
        <a:spcAft>
          <a:spcPct val="0"/>
        </a:spcAft>
        <a:buFont typeface="Wingdings" panose="05000000000000000000" pitchFamily="2" charset="2"/>
        <a:buChar char="§"/>
        <a:defRPr sz="3200">
          <a:solidFill>
            <a:schemeClr val="tx1"/>
          </a:solidFill>
          <a:latin typeface="+mn-lt"/>
        </a:defRPr>
      </a:lvl2pPr>
      <a:lvl3pPr marL="1265238" indent="-254000" algn="l" defTabSz="1011238" rtl="0" eaLnBrk="0" fontAlgn="base" hangingPunct="0">
        <a:spcBef>
          <a:spcPct val="20000"/>
        </a:spcBef>
        <a:spcAft>
          <a:spcPct val="0"/>
        </a:spcAft>
        <a:buFont typeface="Wingdings" panose="05000000000000000000" pitchFamily="2" charset="2"/>
        <a:buChar char="w"/>
        <a:defRPr sz="2800">
          <a:solidFill>
            <a:schemeClr val="tx1"/>
          </a:solidFill>
          <a:latin typeface="+mn-lt"/>
        </a:defRPr>
      </a:lvl3pPr>
      <a:lvl4pPr marL="1771650" indent="-254000" algn="l" defTabSz="1011238" rtl="0" eaLnBrk="0" fontAlgn="base" hangingPunct="0">
        <a:spcBef>
          <a:spcPct val="20000"/>
        </a:spcBef>
        <a:spcAft>
          <a:spcPct val="0"/>
        </a:spcAft>
        <a:buChar char="–"/>
        <a:defRPr sz="2600">
          <a:solidFill>
            <a:schemeClr val="tx1"/>
          </a:solidFill>
          <a:latin typeface="+mn-lt"/>
        </a:defRPr>
      </a:lvl4pPr>
      <a:lvl5pPr marL="2276475" indent="-250825" algn="l" defTabSz="1011238" rtl="0" eaLnBrk="0" fontAlgn="base" hangingPunct="0">
        <a:spcBef>
          <a:spcPct val="20000"/>
        </a:spcBef>
        <a:spcAft>
          <a:spcPct val="0"/>
        </a:spcAft>
        <a:buChar char="»"/>
        <a:defRPr sz="2200">
          <a:solidFill>
            <a:schemeClr val="tx1"/>
          </a:solidFill>
          <a:latin typeface="+mn-lt"/>
        </a:defRPr>
      </a:lvl5pPr>
      <a:lvl6pPr marL="2733675" indent="-250825" algn="l" defTabSz="1011238" rtl="0" fontAlgn="base">
        <a:spcBef>
          <a:spcPct val="20000"/>
        </a:spcBef>
        <a:spcAft>
          <a:spcPct val="0"/>
        </a:spcAft>
        <a:buChar char="»"/>
        <a:defRPr sz="2200">
          <a:solidFill>
            <a:schemeClr val="tx1"/>
          </a:solidFill>
          <a:latin typeface="+mn-lt"/>
        </a:defRPr>
      </a:lvl6pPr>
      <a:lvl7pPr marL="3190875" indent="-250825" algn="l" defTabSz="1011238" rtl="0" fontAlgn="base">
        <a:spcBef>
          <a:spcPct val="20000"/>
        </a:spcBef>
        <a:spcAft>
          <a:spcPct val="0"/>
        </a:spcAft>
        <a:buChar char="»"/>
        <a:defRPr sz="2200">
          <a:solidFill>
            <a:schemeClr val="tx1"/>
          </a:solidFill>
          <a:latin typeface="+mn-lt"/>
        </a:defRPr>
      </a:lvl7pPr>
      <a:lvl8pPr marL="3648075" indent="-250825" algn="l" defTabSz="1011238" rtl="0" fontAlgn="base">
        <a:spcBef>
          <a:spcPct val="20000"/>
        </a:spcBef>
        <a:spcAft>
          <a:spcPct val="0"/>
        </a:spcAft>
        <a:buChar char="»"/>
        <a:defRPr sz="2200">
          <a:solidFill>
            <a:schemeClr val="tx1"/>
          </a:solidFill>
          <a:latin typeface="+mn-lt"/>
        </a:defRPr>
      </a:lvl8pPr>
      <a:lvl9pPr marL="4105275" indent="-250825" algn="l" defTabSz="1011238" rtl="0" fontAlgn="base">
        <a:spcBef>
          <a:spcPct val="20000"/>
        </a:spcBef>
        <a:spcAft>
          <a:spcPct val="0"/>
        </a:spcAft>
        <a:buChar char="»"/>
        <a:defRPr sz="2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B77564A-3294-E9EC-6CE5-7B82EC93E264}"/>
              </a:ext>
            </a:extLst>
          </p:cNvPr>
          <p:cNvSpPr>
            <a:spLocks noGrp="1" noChangeArrowheads="1"/>
          </p:cNvSpPr>
          <p:nvPr>
            <p:ph type="title"/>
          </p:nvPr>
        </p:nvSpPr>
        <p:spPr>
          <a:xfrm>
            <a:off x="895350" y="1554163"/>
            <a:ext cx="8420100" cy="4659312"/>
          </a:xfrm>
        </p:spPr>
        <p:txBody>
          <a:bodyPr/>
          <a:lstStyle/>
          <a:p>
            <a:pPr eaLnBrk="1" hangingPunct="1"/>
            <a:r>
              <a:rPr lang="de-CH" altLang="de-DE" sz="6600"/>
              <a:t>Fair Streiten will gelernt sein, weil….</a:t>
            </a:r>
            <a:br>
              <a:rPr lang="de-CH" altLang="de-DE" sz="6600"/>
            </a:br>
            <a:endParaRPr lang="de-CH" altLang="de-DE"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07CF729-851C-D133-ACFE-A6EB67794E56}"/>
              </a:ext>
            </a:extLst>
          </p:cNvPr>
          <p:cNvSpPr>
            <a:spLocks noGrp="1" noChangeArrowheads="1"/>
          </p:cNvSpPr>
          <p:nvPr>
            <p:ph type="ctrTitle"/>
          </p:nvPr>
        </p:nvSpPr>
        <p:spPr>
          <a:xfrm>
            <a:off x="895350" y="619125"/>
            <a:ext cx="8839200" cy="1524000"/>
          </a:xfrm>
        </p:spPr>
        <p:txBody>
          <a:bodyPr/>
          <a:lstStyle/>
          <a:p>
            <a:pPr eaLnBrk="1" hangingPunct="1"/>
            <a:r>
              <a:rPr lang="de-CH" altLang="de-DE" sz="4000"/>
              <a:t>Themen/Lebenskompetenzen</a:t>
            </a:r>
          </a:p>
        </p:txBody>
      </p:sp>
      <p:sp>
        <p:nvSpPr>
          <p:cNvPr id="8195" name="Rectangle 3">
            <a:extLst>
              <a:ext uri="{FF2B5EF4-FFF2-40B4-BE49-F238E27FC236}">
                <a16:creationId xmlns:a16="http://schemas.microsoft.com/office/drawing/2014/main" id="{0E7DD0BB-371F-8F4B-12DD-6B917496E71F}"/>
              </a:ext>
            </a:extLst>
          </p:cNvPr>
          <p:cNvSpPr>
            <a:spLocks noGrp="1" noChangeArrowheads="1"/>
          </p:cNvSpPr>
          <p:nvPr>
            <p:ph type="subTitle" idx="1"/>
          </p:nvPr>
        </p:nvSpPr>
        <p:spPr>
          <a:xfrm>
            <a:off x="1398588" y="1843088"/>
            <a:ext cx="7993062" cy="4392612"/>
          </a:xfrm>
        </p:spPr>
        <p:txBody>
          <a:bodyPr/>
          <a:lstStyle/>
          <a:p>
            <a:pPr marL="457200" indent="-457200" algn="l" eaLnBrk="1" hangingPunct="1">
              <a:buFont typeface="Arial" panose="020B0604020202020204" pitchFamily="34" charset="0"/>
              <a:buChar char="•"/>
              <a:defRPr/>
            </a:pPr>
            <a:r>
              <a:rPr lang="de-CH" altLang="de-DE" sz="2400" b="1" dirty="0">
                <a:solidFill>
                  <a:srgbClr val="000000"/>
                </a:solidFill>
              </a:rPr>
              <a:t>Was ist ein Streit?</a:t>
            </a:r>
          </a:p>
          <a:p>
            <a:pPr algn="l" eaLnBrk="1" hangingPunct="1">
              <a:defRPr/>
            </a:pPr>
            <a:r>
              <a:rPr lang="de-CH" altLang="de-DE" sz="2400" i="1" dirty="0">
                <a:solidFill>
                  <a:srgbClr val="000000"/>
                </a:solidFill>
              </a:rPr>
              <a:t>Lebenskompetenz: Konfliktlösefähigkeit</a:t>
            </a:r>
          </a:p>
          <a:p>
            <a:pPr marL="457200" indent="-457200" algn="l" eaLnBrk="1" hangingPunct="1">
              <a:buFont typeface="Arial" panose="020B0604020202020204" pitchFamily="34" charset="0"/>
              <a:buChar char="•"/>
              <a:defRPr/>
            </a:pPr>
            <a:r>
              <a:rPr lang="de-CH" altLang="de-DE" sz="2400" b="1" dirty="0">
                <a:solidFill>
                  <a:srgbClr val="000000"/>
                </a:solidFill>
              </a:rPr>
              <a:t>Umgang mit Gefühlen</a:t>
            </a:r>
          </a:p>
          <a:p>
            <a:pPr algn="l" eaLnBrk="1" hangingPunct="1">
              <a:defRPr/>
            </a:pPr>
            <a:r>
              <a:rPr lang="de-CH" altLang="de-DE" sz="2400" i="1" dirty="0">
                <a:solidFill>
                  <a:srgbClr val="000000"/>
                </a:solidFill>
              </a:rPr>
              <a:t>Lebenskompetenz: Gefühle wahrnehmen und konstruktiv damit umgehen</a:t>
            </a:r>
          </a:p>
          <a:p>
            <a:pPr marL="457200" indent="-457200" algn="l" eaLnBrk="1" hangingPunct="1">
              <a:buFont typeface="Arial" panose="020B0604020202020204" pitchFamily="34" charset="0"/>
              <a:buChar char="•"/>
              <a:defRPr/>
            </a:pPr>
            <a:r>
              <a:rPr lang="de-CH" altLang="de-DE" sz="2400" b="1" dirty="0">
                <a:solidFill>
                  <a:srgbClr val="000000"/>
                </a:solidFill>
              </a:rPr>
              <a:t>Sprechen und Zuhören</a:t>
            </a:r>
          </a:p>
          <a:p>
            <a:pPr algn="l" eaLnBrk="1" hangingPunct="1">
              <a:defRPr/>
            </a:pPr>
            <a:r>
              <a:rPr lang="de-CH" altLang="de-DE" sz="2400" i="1" dirty="0">
                <a:solidFill>
                  <a:srgbClr val="000000"/>
                </a:solidFill>
              </a:rPr>
              <a:t>Lebenskompetenz: Kommunikationsfähigkeit</a:t>
            </a:r>
          </a:p>
          <a:p>
            <a:pPr marL="457200" indent="-457200" algn="l" eaLnBrk="1" hangingPunct="1">
              <a:buFont typeface="Arial" panose="020B0604020202020204" pitchFamily="34" charset="0"/>
              <a:buChar char="•"/>
              <a:defRPr/>
            </a:pPr>
            <a:r>
              <a:rPr lang="de-CH" altLang="de-DE" sz="2400" b="1" dirty="0">
                <a:solidFill>
                  <a:srgbClr val="000000"/>
                </a:solidFill>
              </a:rPr>
              <a:t>Gemeinsame Lösungen</a:t>
            </a:r>
          </a:p>
          <a:p>
            <a:pPr algn="l" eaLnBrk="1" hangingPunct="1">
              <a:defRPr/>
            </a:pPr>
            <a:r>
              <a:rPr lang="de-CH" altLang="de-DE" sz="2400" i="1" dirty="0">
                <a:solidFill>
                  <a:srgbClr val="000000"/>
                </a:solidFill>
              </a:rPr>
              <a:t>Lebenskompetenz: Problemlösefähigkeit</a:t>
            </a:r>
          </a:p>
          <a:p>
            <a:pPr marL="457200" indent="-457200" algn="l" eaLnBrk="1" hangingPunct="1">
              <a:buFont typeface="Arial" panose="020B0604020202020204" pitchFamily="34" charset="0"/>
              <a:buChar char="•"/>
              <a:defRPr/>
            </a:pPr>
            <a:r>
              <a:rPr lang="de-CH" altLang="de-DE" sz="2400" b="1" dirty="0">
                <a:solidFill>
                  <a:srgbClr val="000000"/>
                </a:solidFill>
              </a:rPr>
              <a:t>Streitbearbeitung</a:t>
            </a:r>
          </a:p>
          <a:p>
            <a:pPr algn="l" eaLnBrk="1" hangingPunct="1">
              <a:defRPr/>
            </a:pPr>
            <a:r>
              <a:rPr lang="de-CH" altLang="de-DE" sz="2400" i="1" dirty="0">
                <a:solidFill>
                  <a:srgbClr val="000000"/>
                </a:solidFill>
              </a:rPr>
              <a:t>Lebenskompetenz: Konfliktlösefähigkeit</a:t>
            </a:r>
            <a:endParaRPr lang="de-CH" altLang="de-DE"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57891-9D2F-BDF2-F2F4-43A043624EB2}"/>
              </a:ext>
            </a:extLst>
          </p:cNvPr>
          <p:cNvSpPr>
            <a:spLocks noGrp="1"/>
          </p:cNvSpPr>
          <p:nvPr>
            <p:ph type="title"/>
          </p:nvPr>
        </p:nvSpPr>
        <p:spPr/>
        <p:txBody>
          <a:bodyPr/>
          <a:lstStyle/>
          <a:p>
            <a:r>
              <a:rPr lang="de-CH" dirty="0"/>
              <a:t>Werkzeug Streitampel</a:t>
            </a:r>
          </a:p>
        </p:txBody>
      </p:sp>
      <p:pic>
        <p:nvPicPr>
          <p:cNvPr id="4" name="Inhaltsplatzhalter 3">
            <a:extLst>
              <a:ext uri="{FF2B5EF4-FFF2-40B4-BE49-F238E27FC236}">
                <a16:creationId xmlns:a16="http://schemas.microsoft.com/office/drawing/2014/main" id="{C4CADFDE-C8AF-928E-38C6-D2E95FA6267D}"/>
              </a:ext>
            </a:extLst>
          </p:cNvPr>
          <p:cNvPicPr>
            <a:picLocks noGrp="1" noChangeAspect="1"/>
          </p:cNvPicPr>
          <p:nvPr>
            <p:ph idx="1"/>
          </p:nvPr>
        </p:nvPicPr>
        <p:blipFill>
          <a:blip r:embed="rId2"/>
          <a:stretch>
            <a:fillRect/>
          </a:stretch>
        </p:blipFill>
        <p:spPr>
          <a:xfrm>
            <a:off x="2005171" y="2362200"/>
            <a:ext cx="6915092" cy="4736926"/>
          </a:xfrm>
          <a:prstGeom prst="rect">
            <a:avLst/>
          </a:prstGeom>
        </p:spPr>
      </p:pic>
    </p:spTree>
    <p:extLst>
      <p:ext uri="{BB962C8B-B14F-4D97-AF65-F5344CB8AC3E}">
        <p14:creationId xmlns:p14="http://schemas.microsoft.com/office/powerpoint/2010/main" val="308826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0736D969-DD84-0641-6F1D-F870E7D92A53}"/>
              </a:ext>
            </a:extLst>
          </p:cNvPr>
          <p:cNvSpPr>
            <a:spLocks noGrp="1" noChangeArrowheads="1"/>
          </p:cNvSpPr>
          <p:nvPr>
            <p:ph type="title"/>
          </p:nvPr>
        </p:nvSpPr>
        <p:spPr/>
        <p:txBody>
          <a:bodyPr/>
          <a:lstStyle/>
          <a:p>
            <a:r>
              <a:rPr lang="de-CH" altLang="de-DE" dirty="0"/>
              <a:t>Werkzeug Innere </a:t>
            </a:r>
            <a:r>
              <a:rPr lang="de-CH" altLang="de-DE" dirty="0" err="1"/>
              <a:t>SchiedsrichterIn</a:t>
            </a:r>
            <a:endParaRPr lang="de-CH" altLang="de-DE" dirty="0"/>
          </a:p>
        </p:txBody>
      </p:sp>
      <p:pic>
        <p:nvPicPr>
          <p:cNvPr id="16387" name="Grafik 3">
            <a:extLst>
              <a:ext uri="{FF2B5EF4-FFF2-40B4-BE49-F238E27FC236}">
                <a16:creationId xmlns:a16="http://schemas.microsoft.com/office/drawing/2014/main" id="{660D0DA5-F214-11DE-C978-0375E463F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2058988"/>
            <a:ext cx="26035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AutoShape 2" descr="Bildergebnis für einschaltknopf">
            <a:extLst>
              <a:ext uri="{FF2B5EF4-FFF2-40B4-BE49-F238E27FC236}">
                <a16:creationId xmlns:a16="http://schemas.microsoft.com/office/drawing/2014/main" id="{F1B31A40-34B5-5411-801C-7E4AF2F838BC}"/>
              </a:ext>
            </a:extLst>
          </p:cNvPr>
          <p:cNvSpPr>
            <a:spLocks noChangeAspect="1" noChangeArrowheads="1"/>
          </p:cNvSpPr>
          <p:nvPr/>
        </p:nvSpPr>
        <p:spPr bwMode="auto">
          <a:xfrm>
            <a:off x="4991100" y="3562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de-DE" altLang="de-DE"/>
          </a:p>
        </p:txBody>
      </p:sp>
      <p:pic>
        <p:nvPicPr>
          <p:cNvPr id="16389" name="Grafik 8">
            <a:extLst>
              <a:ext uri="{FF2B5EF4-FFF2-40B4-BE49-F238E27FC236}">
                <a16:creationId xmlns:a16="http://schemas.microsoft.com/office/drawing/2014/main" id="{702E36E0-72F4-CA76-2356-A39C4C7BC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88" y="2871788"/>
            <a:ext cx="13509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Grafik 12">
            <a:extLst>
              <a:ext uri="{FF2B5EF4-FFF2-40B4-BE49-F238E27FC236}">
                <a16:creationId xmlns:a16="http://schemas.microsoft.com/office/drawing/2014/main" id="{D4AD01C5-FE68-5111-709E-97BD09612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788" y="4573588"/>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feld 13">
            <a:extLst>
              <a:ext uri="{FF2B5EF4-FFF2-40B4-BE49-F238E27FC236}">
                <a16:creationId xmlns:a16="http://schemas.microsoft.com/office/drawing/2014/main" id="{10AE2747-049E-5395-1996-892E82D6B358}"/>
              </a:ext>
            </a:extLst>
          </p:cNvPr>
          <p:cNvSpPr txBox="1">
            <a:spLocks noChangeArrowheads="1"/>
          </p:cNvSpPr>
          <p:nvPr/>
        </p:nvSpPr>
        <p:spPr bwMode="auto">
          <a:xfrm>
            <a:off x="6438900" y="2881313"/>
            <a:ext cx="208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7200">
                <a:latin typeface="Tahoma" panose="020B0604030504040204" pitchFamily="34" charset="0"/>
                <a:cs typeface="Tahoma" panose="020B0604030504040204" pitchFamily="34" charset="0"/>
              </a:rPr>
              <a:t>ein</a:t>
            </a:r>
          </a:p>
        </p:txBody>
      </p:sp>
      <p:sp>
        <p:nvSpPr>
          <p:cNvPr id="16392" name="Textfeld 14">
            <a:extLst>
              <a:ext uri="{FF2B5EF4-FFF2-40B4-BE49-F238E27FC236}">
                <a16:creationId xmlns:a16="http://schemas.microsoft.com/office/drawing/2014/main" id="{7B6C7B19-1E98-813C-F738-259F87BCC52C}"/>
              </a:ext>
            </a:extLst>
          </p:cNvPr>
          <p:cNvSpPr txBox="1">
            <a:spLocks noChangeArrowheads="1"/>
          </p:cNvSpPr>
          <p:nvPr/>
        </p:nvSpPr>
        <p:spPr bwMode="auto">
          <a:xfrm>
            <a:off x="6511925" y="4676775"/>
            <a:ext cx="1944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7200">
                <a:latin typeface="Tahoma" panose="020B0604030504040204" pitchFamily="34" charset="0"/>
                <a:cs typeface="Tahoma" panose="020B0604030504040204" pitchFamily="34" charset="0"/>
              </a:rPr>
              <a:t>aus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3AC5B40A-4F22-244B-9541-6B7742A801C1}"/>
              </a:ext>
            </a:extLst>
          </p:cNvPr>
          <p:cNvSpPr>
            <a:spLocks noGrp="1" noChangeArrowheads="1"/>
          </p:cNvSpPr>
          <p:nvPr>
            <p:ph type="title"/>
          </p:nvPr>
        </p:nvSpPr>
        <p:spPr/>
        <p:txBody>
          <a:bodyPr/>
          <a:lstStyle/>
          <a:p>
            <a:endParaRPr lang="de-DE" altLang="de-DE"/>
          </a:p>
        </p:txBody>
      </p:sp>
      <p:pic>
        <p:nvPicPr>
          <p:cNvPr id="17411" name="Grafik 3">
            <a:extLst>
              <a:ext uri="{FF2B5EF4-FFF2-40B4-BE49-F238E27FC236}">
                <a16:creationId xmlns:a16="http://schemas.microsoft.com/office/drawing/2014/main" id="{5286B1FE-0B1D-1CD2-9A7D-16A1DC1D0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63" y="1122363"/>
            <a:ext cx="849947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5D98CD0D-9FDA-74FF-CC90-06DFC32914C1}"/>
              </a:ext>
            </a:extLst>
          </p:cNvPr>
          <p:cNvSpPr>
            <a:spLocks noGrp="1" noChangeArrowheads="1"/>
          </p:cNvSpPr>
          <p:nvPr>
            <p:ph type="title"/>
          </p:nvPr>
        </p:nvSpPr>
        <p:spPr>
          <a:xfrm>
            <a:off x="679450" y="1219200"/>
            <a:ext cx="8674100" cy="5808663"/>
          </a:xfrm>
        </p:spPr>
        <p:txBody>
          <a:bodyPr/>
          <a:lstStyle/>
          <a:p>
            <a:pPr marL="457200" indent="-457200" algn="l">
              <a:buFontTx/>
              <a:buChar char="•"/>
            </a:pPr>
            <a:br>
              <a:rPr lang="de-DE" altLang="de-DE" sz="2000"/>
            </a:br>
            <a:br>
              <a:rPr lang="de-DE" altLang="de-DE" sz="2000"/>
            </a:br>
            <a:r>
              <a:rPr lang="de-DE" altLang="de-DE" sz="3200"/>
              <a:t>Merkmale von Konflikten</a:t>
            </a:r>
            <a:br>
              <a:rPr lang="de-CH" altLang="de-DE" sz="3200"/>
            </a:br>
            <a:r>
              <a:rPr lang="de-DE" altLang="de-DE" sz="2400"/>
              <a:t> </a:t>
            </a:r>
            <a:br>
              <a:rPr lang="de-CH" altLang="de-DE" sz="2400"/>
            </a:br>
            <a:r>
              <a:rPr lang="de-DE" altLang="de-DE" sz="2000"/>
              <a:t> </a:t>
            </a:r>
            <a:br>
              <a:rPr lang="de-CH" altLang="de-DE" sz="2000"/>
            </a:br>
            <a:r>
              <a:rPr lang="de-DE" altLang="de-DE" sz="2000">
                <a:solidFill>
                  <a:schemeClr val="tx1"/>
                </a:solidFill>
              </a:rPr>
              <a:t>Konflikte sind Störungen: Sie unterbrechen den Handlungsablauf und zwingen dazu, sich der eigenen Orientierung zu vergewissern.</a:t>
            </a:r>
            <a:br>
              <a:rPr lang="de-CH" altLang="de-DE" sz="2000">
                <a:solidFill>
                  <a:schemeClr val="tx1"/>
                </a:solidFill>
              </a:rPr>
            </a:br>
            <a:r>
              <a:rPr lang="de-DE" altLang="de-DE" sz="2000">
                <a:solidFill>
                  <a:schemeClr val="tx1"/>
                </a:solidFill>
              </a:rPr>
              <a:t> </a:t>
            </a:r>
            <a:br>
              <a:rPr lang="de-CH" altLang="de-DE" sz="2000">
                <a:solidFill>
                  <a:schemeClr val="tx1"/>
                </a:solidFill>
              </a:rPr>
            </a:br>
            <a:r>
              <a:rPr lang="de-DE" altLang="de-DE" sz="2000">
                <a:solidFill>
                  <a:schemeClr val="tx1"/>
                </a:solidFill>
              </a:rPr>
              <a:t>Konflikte sind gefühlsbeladen</a:t>
            </a:r>
            <a:br>
              <a:rPr lang="de-CH" altLang="de-DE" sz="2000">
                <a:solidFill>
                  <a:schemeClr val="tx1"/>
                </a:solidFill>
              </a:rPr>
            </a:br>
            <a:r>
              <a:rPr lang="de-DE" altLang="de-DE" sz="2000">
                <a:solidFill>
                  <a:schemeClr val="tx1"/>
                </a:solidFill>
              </a:rPr>
              <a:t> </a:t>
            </a:r>
            <a:br>
              <a:rPr lang="de-CH" altLang="de-DE" sz="2000">
                <a:solidFill>
                  <a:schemeClr val="tx1"/>
                </a:solidFill>
              </a:rPr>
            </a:br>
            <a:r>
              <a:rPr lang="de-DE" altLang="de-DE" sz="2000">
                <a:solidFill>
                  <a:schemeClr val="tx1"/>
                </a:solidFill>
              </a:rPr>
              <a:t>Konflikte haben die Tendenz zu eskalieren</a:t>
            </a:r>
            <a:br>
              <a:rPr lang="de-CH" altLang="de-DE" sz="2000">
                <a:solidFill>
                  <a:schemeClr val="tx1"/>
                </a:solidFill>
              </a:rPr>
            </a:br>
            <a:r>
              <a:rPr lang="de-DE" altLang="de-DE" sz="2000">
                <a:solidFill>
                  <a:schemeClr val="tx1"/>
                </a:solidFill>
              </a:rPr>
              <a:t> </a:t>
            </a:r>
            <a:br>
              <a:rPr lang="de-CH" altLang="de-DE" sz="2000">
                <a:solidFill>
                  <a:schemeClr val="tx1"/>
                </a:solidFill>
              </a:rPr>
            </a:br>
            <a:r>
              <a:rPr lang="de-DE" altLang="de-DE" sz="2000">
                <a:solidFill>
                  <a:schemeClr val="tx1"/>
                </a:solidFill>
              </a:rPr>
              <a:t>Konflikte erzeugen einen Lösungsdruck</a:t>
            </a:r>
            <a:br>
              <a:rPr lang="de-CH" altLang="de-DE" sz="2000">
                <a:solidFill>
                  <a:schemeClr val="tx1"/>
                </a:solidFill>
              </a:rPr>
            </a:br>
            <a:r>
              <a:rPr lang="de-DE" altLang="de-DE" sz="2000">
                <a:solidFill>
                  <a:schemeClr val="tx1"/>
                </a:solidFill>
              </a:rPr>
              <a:t> </a:t>
            </a:r>
            <a:br>
              <a:rPr lang="de-CH" altLang="de-DE" sz="2000">
                <a:solidFill>
                  <a:schemeClr val="tx1"/>
                </a:solidFill>
              </a:rPr>
            </a:br>
            <a:r>
              <a:rPr lang="de-DE" altLang="de-DE" sz="2000">
                <a:solidFill>
                  <a:schemeClr val="tx1"/>
                </a:solidFill>
              </a:rPr>
              <a:t>Mindestens zwei Parteien sind daran beteiligt</a:t>
            </a:r>
            <a:br>
              <a:rPr lang="de-CH" altLang="de-DE" sz="2000">
                <a:solidFill>
                  <a:schemeClr val="tx1"/>
                </a:solidFill>
              </a:rPr>
            </a:br>
            <a:r>
              <a:rPr lang="de-DE" altLang="de-DE" sz="2000">
                <a:solidFill>
                  <a:schemeClr val="tx1"/>
                </a:solidFill>
              </a:rPr>
              <a:t> </a:t>
            </a:r>
            <a:br>
              <a:rPr lang="de-CH" altLang="de-DE" sz="2000">
                <a:solidFill>
                  <a:schemeClr val="tx1"/>
                </a:solidFill>
              </a:rPr>
            </a:br>
            <a:r>
              <a:rPr lang="de-DE" altLang="de-DE" sz="2000">
                <a:solidFill>
                  <a:schemeClr val="tx1"/>
                </a:solidFill>
              </a:rPr>
              <a:t>Mindestens eine Partei stellt Differenzen fest und handelt danach</a:t>
            </a:r>
            <a:br>
              <a:rPr lang="de-CH" altLang="de-DE" sz="2000">
                <a:solidFill>
                  <a:schemeClr val="tx1"/>
                </a:solidFill>
              </a:rPr>
            </a:br>
            <a:r>
              <a:rPr lang="de-DE" altLang="de-DE" sz="2000">
                <a:solidFill>
                  <a:schemeClr val="tx1"/>
                </a:solidFill>
              </a:rPr>
              <a:t> </a:t>
            </a:r>
            <a:br>
              <a:rPr lang="de-CH" altLang="de-DE" sz="2000">
                <a:solidFill>
                  <a:schemeClr val="tx1"/>
                </a:solidFill>
              </a:rPr>
            </a:br>
            <a:r>
              <a:rPr lang="de-DE" altLang="de-DE" sz="2000">
                <a:solidFill>
                  <a:schemeClr val="tx1"/>
                </a:solidFill>
              </a:rPr>
              <a:t>Alle Parteien sind überzeugt, dass sie im Recht sind</a:t>
            </a:r>
            <a:br>
              <a:rPr lang="de-CH" altLang="de-DE" sz="2000">
                <a:solidFill>
                  <a:schemeClr val="tx1"/>
                </a:solidFill>
              </a:rPr>
            </a:br>
            <a:endParaRPr lang="de-CH" altLang="de-DE" sz="200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B52671B9-38D9-0B02-A0D6-6B6D8F3655E4}"/>
              </a:ext>
            </a:extLst>
          </p:cNvPr>
          <p:cNvSpPr>
            <a:spLocks noGrp="1" noChangeArrowheads="1"/>
          </p:cNvSpPr>
          <p:nvPr>
            <p:ph type="title"/>
          </p:nvPr>
        </p:nvSpPr>
        <p:spPr/>
        <p:txBody>
          <a:bodyPr/>
          <a:lstStyle/>
          <a:p>
            <a:r>
              <a:rPr lang="de-CH" altLang="de-DE" dirty="0"/>
              <a:t> Werkzeug Konfliktdiagnose</a:t>
            </a:r>
          </a:p>
        </p:txBody>
      </p:sp>
      <p:pic>
        <p:nvPicPr>
          <p:cNvPr id="19459" name="Grafik 3">
            <a:extLst>
              <a:ext uri="{FF2B5EF4-FFF2-40B4-BE49-F238E27FC236}">
                <a16:creationId xmlns:a16="http://schemas.microsoft.com/office/drawing/2014/main" id="{31E5EFB4-FA0E-99B0-6BFD-423C10140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13" y="2562225"/>
            <a:ext cx="438467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3101692-1D43-D23B-3450-90B54BFD9A2C}"/>
              </a:ext>
            </a:extLst>
          </p:cNvPr>
          <p:cNvSpPr>
            <a:spLocks noChangeArrowheads="1"/>
          </p:cNvSpPr>
          <p:nvPr/>
        </p:nvSpPr>
        <p:spPr bwMode="auto">
          <a:xfrm>
            <a:off x="0" y="0"/>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a:spcBef>
                <a:spcPct val="0"/>
              </a:spcBef>
              <a:buFontTx/>
              <a:buNone/>
            </a:pPr>
            <a:endParaRPr lang="de-DE" altLang="de-DE" sz="2400">
              <a:latin typeface="Times New Roman" panose="02020603050405020304" pitchFamily="18" charset="0"/>
            </a:endParaRPr>
          </a:p>
        </p:txBody>
      </p:sp>
      <p:sp>
        <p:nvSpPr>
          <p:cNvPr id="20483" name="Rectangle 3">
            <a:extLst>
              <a:ext uri="{FF2B5EF4-FFF2-40B4-BE49-F238E27FC236}">
                <a16:creationId xmlns:a16="http://schemas.microsoft.com/office/drawing/2014/main" id="{19352540-5637-F8D0-297D-01F05F029CF1}"/>
              </a:ext>
            </a:extLst>
          </p:cNvPr>
          <p:cNvSpPr>
            <a:spLocks noChangeArrowheads="1"/>
          </p:cNvSpPr>
          <p:nvPr/>
        </p:nvSpPr>
        <p:spPr bwMode="auto">
          <a:xfrm>
            <a:off x="0" y="2400300"/>
            <a:ext cx="3381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a:spcBef>
                <a:spcPct val="0"/>
              </a:spcBef>
              <a:buFontTx/>
              <a:buNone/>
            </a:pPr>
            <a:r>
              <a:rPr lang="de-CH" altLang="de-DE" sz="4800">
                <a:latin typeface="Times New Roman" panose="02020603050405020304" pitchFamily="18" charset="0"/>
                <a:cs typeface="Times New Roman" panose="02020603050405020304" pitchFamily="18" charset="0"/>
              </a:rPr>
              <a:t> </a:t>
            </a:r>
            <a:endParaRPr lang="de-CH" altLang="de-DE" sz="600">
              <a:latin typeface="Times New Roman" panose="02020603050405020304" pitchFamily="18" charset="0"/>
            </a:endParaRPr>
          </a:p>
          <a:p>
            <a:pPr>
              <a:spcBef>
                <a:spcPct val="0"/>
              </a:spcBef>
              <a:buFontTx/>
              <a:buNone/>
            </a:pPr>
            <a:endParaRPr lang="de-CH" altLang="de-DE" sz="2400">
              <a:latin typeface="Times New Roman" panose="02020603050405020304" pitchFamily="18" charset="0"/>
            </a:endParaRPr>
          </a:p>
        </p:txBody>
      </p:sp>
      <p:sp>
        <p:nvSpPr>
          <p:cNvPr id="20484" name="Rechteck 3">
            <a:extLst>
              <a:ext uri="{FF2B5EF4-FFF2-40B4-BE49-F238E27FC236}">
                <a16:creationId xmlns:a16="http://schemas.microsoft.com/office/drawing/2014/main" id="{5455F845-2063-A7A9-FE7B-65398DB318C3}"/>
              </a:ext>
            </a:extLst>
          </p:cNvPr>
          <p:cNvSpPr>
            <a:spLocks noChangeArrowheads="1"/>
          </p:cNvSpPr>
          <p:nvPr/>
        </p:nvSpPr>
        <p:spPr bwMode="auto">
          <a:xfrm>
            <a:off x="1758950" y="1338263"/>
            <a:ext cx="71294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CH" altLang="de-DE" sz="4400" b="1">
                <a:solidFill>
                  <a:srgbClr val="00B0F0"/>
                </a:solidFill>
                <a:latin typeface="Tahoma" panose="020B0604030504040204" pitchFamily="34" charset="0"/>
                <a:cs typeface="Times New Roman" panose="02020603050405020304" pitchFamily="18" charset="0"/>
              </a:rPr>
              <a:t>Kalter Konflikt</a:t>
            </a:r>
            <a:endParaRPr lang="de-CH" altLang="de-DE" sz="4400">
              <a:solidFill>
                <a:srgbClr val="00B0F0"/>
              </a:solidFill>
              <a:cs typeface="Times New Roman" panose="02020603050405020304" pitchFamily="18" charset="0"/>
            </a:endParaRPr>
          </a:p>
        </p:txBody>
      </p:sp>
      <p:pic>
        <p:nvPicPr>
          <p:cNvPr id="20485" name="Grafik 5">
            <a:extLst>
              <a:ext uri="{FF2B5EF4-FFF2-40B4-BE49-F238E27FC236}">
                <a16:creationId xmlns:a16="http://schemas.microsoft.com/office/drawing/2014/main" id="{3A70E1B1-5902-22BE-2632-892298EE6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938" y="2274888"/>
            <a:ext cx="525621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001F63F-9C6E-41BE-3789-2A5D9BFC6F8F}"/>
              </a:ext>
            </a:extLst>
          </p:cNvPr>
          <p:cNvSpPr>
            <a:spLocks noChangeArrowheads="1"/>
          </p:cNvSpPr>
          <p:nvPr/>
        </p:nvSpPr>
        <p:spPr bwMode="auto">
          <a:xfrm>
            <a:off x="0" y="0"/>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a:spcBef>
                <a:spcPct val="0"/>
              </a:spcBef>
              <a:buFontTx/>
              <a:buNone/>
            </a:pPr>
            <a:endParaRPr lang="de-DE" altLang="de-DE" sz="2400">
              <a:latin typeface="Times New Roman" panose="02020603050405020304" pitchFamily="18" charset="0"/>
            </a:endParaRPr>
          </a:p>
        </p:txBody>
      </p:sp>
      <p:sp>
        <p:nvSpPr>
          <p:cNvPr id="21507" name="Rectangle 3">
            <a:extLst>
              <a:ext uri="{FF2B5EF4-FFF2-40B4-BE49-F238E27FC236}">
                <a16:creationId xmlns:a16="http://schemas.microsoft.com/office/drawing/2014/main" id="{81096D0A-2DA4-DD25-A89A-59CBC7A6AE23}"/>
              </a:ext>
            </a:extLst>
          </p:cNvPr>
          <p:cNvSpPr>
            <a:spLocks noChangeArrowheads="1"/>
          </p:cNvSpPr>
          <p:nvPr/>
        </p:nvSpPr>
        <p:spPr bwMode="auto">
          <a:xfrm>
            <a:off x="0" y="2400300"/>
            <a:ext cx="3381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a:spcBef>
                <a:spcPct val="0"/>
              </a:spcBef>
              <a:buFontTx/>
              <a:buNone/>
            </a:pPr>
            <a:r>
              <a:rPr lang="de-CH" altLang="de-DE" sz="4800">
                <a:latin typeface="Times New Roman" panose="02020603050405020304" pitchFamily="18" charset="0"/>
                <a:cs typeface="Times New Roman" panose="02020603050405020304" pitchFamily="18" charset="0"/>
              </a:rPr>
              <a:t> </a:t>
            </a:r>
            <a:endParaRPr lang="de-CH" altLang="de-DE" sz="600">
              <a:latin typeface="Times New Roman" panose="02020603050405020304" pitchFamily="18" charset="0"/>
            </a:endParaRPr>
          </a:p>
          <a:p>
            <a:pPr>
              <a:spcBef>
                <a:spcPct val="0"/>
              </a:spcBef>
              <a:buFontTx/>
              <a:buNone/>
            </a:pPr>
            <a:endParaRPr lang="de-CH" altLang="de-DE" sz="2400">
              <a:latin typeface="Times New Roman" panose="02020603050405020304" pitchFamily="18" charset="0"/>
            </a:endParaRPr>
          </a:p>
        </p:txBody>
      </p:sp>
      <p:pic>
        <p:nvPicPr>
          <p:cNvPr id="21508" name="Picture 9" descr="eiskalter-thermometer-34708015">
            <a:extLst>
              <a:ext uri="{FF2B5EF4-FFF2-40B4-BE49-F238E27FC236}">
                <a16:creationId xmlns:a16="http://schemas.microsoft.com/office/drawing/2014/main" id="{942A8E16-90C1-62F9-0F18-CEE51D804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3" y="2562225"/>
            <a:ext cx="5151437"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hteck 3">
            <a:extLst>
              <a:ext uri="{FF2B5EF4-FFF2-40B4-BE49-F238E27FC236}">
                <a16:creationId xmlns:a16="http://schemas.microsoft.com/office/drawing/2014/main" id="{8C12CDD4-26D1-B34D-38EE-C2460281EEE8}"/>
              </a:ext>
            </a:extLst>
          </p:cNvPr>
          <p:cNvSpPr>
            <a:spLocks noChangeArrowheads="1"/>
          </p:cNvSpPr>
          <p:nvPr/>
        </p:nvSpPr>
        <p:spPr bwMode="auto">
          <a:xfrm>
            <a:off x="1758950" y="1338263"/>
            <a:ext cx="71294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CH" altLang="de-DE" sz="4400" b="1">
                <a:solidFill>
                  <a:srgbClr val="FF0000"/>
                </a:solidFill>
                <a:latin typeface="Tahoma" panose="020B0604030504040204" pitchFamily="34" charset="0"/>
                <a:cs typeface="Times New Roman" panose="02020603050405020304" pitchFamily="18" charset="0"/>
              </a:rPr>
              <a:t>Heisser Konflikt</a:t>
            </a:r>
            <a:endParaRPr lang="de-CH" altLang="de-DE" sz="4400">
              <a:solidFill>
                <a:srgbClr val="FF0000"/>
              </a:solidFill>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688584E-42B8-317D-DF74-2F4D3E94B103}"/>
              </a:ext>
            </a:extLst>
          </p:cNvPr>
          <p:cNvSpPr>
            <a:spLocks noChangeArrowheads="1"/>
          </p:cNvSpPr>
          <p:nvPr/>
        </p:nvSpPr>
        <p:spPr bwMode="auto">
          <a:xfrm>
            <a:off x="0" y="0"/>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eaLnBrk="1" hangingPunct="1">
              <a:spcBef>
                <a:spcPct val="0"/>
              </a:spcBef>
              <a:buFontTx/>
              <a:buNone/>
            </a:pPr>
            <a:endParaRPr lang="de-DE" altLang="de-DE" sz="2400">
              <a:latin typeface="Times New Roman" panose="02020603050405020304" pitchFamily="18" charset="0"/>
            </a:endParaRPr>
          </a:p>
        </p:txBody>
      </p:sp>
      <p:sp>
        <p:nvSpPr>
          <p:cNvPr id="22531" name="Rectangle 3">
            <a:extLst>
              <a:ext uri="{FF2B5EF4-FFF2-40B4-BE49-F238E27FC236}">
                <a16:creationId xmlns:a16="http://schemas.microsoft.com/office/drawing/2014/main" id="{0E8D41A5-040D-63BD-4C1A-31746C3733AE}"/>
              </a:ext>
            </a:extLst>
          </p:cNvPr>
          <p:cNvSpPr>
            <a:spLocks noChangeArrowheads="1"/>
          </p:cNvSpPr>
          <p:nvPr/>
        </p:nvSpPr>
        <p:spPr bwMode="auto">
          <a:xfrm>
            <a:off x="0" y="2400300"/>
            <a:ext cx="3381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eaLnBrk="1" hangingPunct="1">
              <a:spcBef>
                <a:spcPct val="0"/>
              </a:spcBef>
              <a:buFontTx/>
              <a:buNone/>
            </a:pPr>
            <a:r>
              <a:rPr lang="de-CH" altLang="de-DE" sz="4800">
                <a:latin typeface="Times New Roman" panose="02020603050405020304" pitchFamily="18" charset="0"/>
                <a:cs typeface="Times New Roman" panose="02020603050405020304" pitchFamily="18" charset="0"/>
              </a:rPr>
              <a:t> </a:t>
            </a:r>
            <a:endParaRPr lang="de-CH" altLang="de-DE" sz="600">
              <a:latin typeface="Times New Roman" panose="02020603050405020304" pitchFamily="18" charset="0"/>
            </a:endParaRPr>
          </a:p>
          <a:p>
            <a:pPr eaLnBrk="1" hangingPunct="1">
              <a:spcBef>
                <a:spcPct val="0"/>
              </a:spcBef>
              <a:buFontTx/>
              <a:buNone/>
            </a:pPr>
            <a:endParaRPr lang="de-CH" altLang="de-DE" sz="2400">
              <a:latin typeface="Times New Roman" panose="02020603050405020304" pitchFamily="18" charset="0"/>
            </a:endParaRPr>
          </a:p>
        </p:txBody>
      </p:sp>
      <p:sp>
        <p:nvSpPr>
          <p:cNvPr id="22532" name="Rechteck 3">
            <a:extLst>
              <a:ext uri="{FF2B5EF4-FFF2-40B4-BE49-F238E27FC236}">
                <a16:creationId xmlns:a16="http://schemas.microsoft.com/office/drawing/2014/main" id="{3291CDA5-6953-9B3C-83C3-D30AFF731C9E}"/>
              </a:ext>
            </a:extLst>
          </p:cNvPr>
          <p:cNvSpPr>
            <a:spLocks noChangeArrowheads="1"/>
          </p:cNvSpPr>
          <p:nvPr/>
        </p:nvSpPr>
        <p:spPr bwMode="auto">
          <a:xfrm>
            <a:off x="1758950" y="1338263"/>
            <a:ext cx="71294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CH" altLang="de-DE" sz="4400" b="1">
                <a:solidFill>
                  <a:srgbClr val="FF0000"/>
                </a:solidFill>
                <a:latin typeface="Tahoma" panose="020B0604030504040204" pitchFamily="34" charset="0"/>
                <a:cs typeface="Times New Roman" panose="02020603050405020304" pitchFamily="18" charset="0"/>
              </a:rPr>
              <a:t>Symmetrischer Konflikt</a:t>
            </a:r>
            <a:endParaRPr lang="de-CH" altLang="de-DE" sz="4400">
              <a:solidFill>
                <a:srgbClr val="FF0000"/>
              </a:solidFill>
              <a:cs typeface="Times New Roman" panose="02020603050405020304" pitchFamily="18" charset="0"/>
            </a:endParaRPr>
          </a:p>
        </p:txBody>
      </p:sp>
      <p:pic>
        <p:nvPicPr>
          <p:cNvPr id="22533" name="Grafik 2">
            <a:extLst>
              <a:ext uri="{FF2B5EF4-FFF2-40B4-BE49-F238E27FC236}">
                <a16:creationId xmlns:a16="http://schemas.microsoft.com/office/drawing/2014/main" id="{6109242F-5E5C-A5B1-65F2-23B7EB38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850" y="2778125"/>
            <a:ext cx="6424613"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B6E0D51-C600-C95E-3A84-39F9C6AB8773}"/>
              </a:ext>
            </a:extLst>
          </p:cNvPr>
          <p:cNvSpPr>
            <a:spLocks noChangeArrowheads="1"/>
          </p:cNvSpPr>
          <p:nvPr/>
        </p:nvSpPr>
        <p:spPr bwMode="auto">
          <a:xfrm>
            <a:off x="0" y="0"/>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eaLnBrk="1" hangingPunct="1">
              <a:spcBef>
                <a:spcPct val="0"/>
              </a:spcBef>
              <a:buFontTx/>
              <a:buNone/>
            </a:pPr>
            <a:endParaRPr lang="de-DE" altLang="de-DE" sz="2400">
              <a:latin typeface="Times New Roman" panose="02020603050405020304" pitchFamily="18" charset="0"/>
            </a:endParaRPr>
          </a:p>
        </p:txBody>
      </p:sp>
      <p:sp>
        <p:nvSpPr>
          <p:cNvPr id="23555" name="Rectangle 3">
            <a:extLst>
              <a:ext uri="{FF2B5EF4-FFF2-40B4-BE49-F238E27FC236}">
                <a16:creationId xmlns:a16="http://schemas.microsoft.com/office/drawing/2014/main" id="{D9725283-63B3-DE66-568E-10305BD79D88}"/>
              </a:ext>
            </a:extLst>
          </p:cNvPr>
          <p:cNvSpPr>
            <a:spLocks noChangeArrowheads="1"/>
          </p:cNvSpPr>
          <p:nvPr/>
        </p:nvSpPr>
        <p:spPr bwMode="auto">
          <a:xfrm>
            <a:off x="0" y="2400300"/>
            <a:ext cx="3381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eaLnBrk="1" hangingPunct="1">
              <a:spcBef>
                <a:spcPct val="0"/>
              </a:spcBef>
              <a:buFontTx/>
              <a:buNone/>
            </a:pPr>
            <a:r>
              <a:rPr lang="de-CH" altLang="de-DE" sz="4800">
                <a:latin typeface="Times New Roman" panose="02020603050405020304" pitchFamily="18" charset="0"/>
                <a:cs typeface="Times New Roman" panose="02020603050405020304" pitchFamily="18" charset="0"/>
              </a:rPr>
              <a:t> </a:t>
            </a:r>
            <a:endParaRPr lang="de-CH" altLang="de-DE" sz="600">
              <a:latin typeface="Times New Roman" panose="02020603050405020304" pitchFamily="18" charset="0"/>
            </a:endParaRPr>
          </a:p>
          <a:p>
            <a:pPr eaLnBrk="1" hangingPunct="1">
              <a:spcBef>
                <a:spcPct val="0"/>
              </a:spcBef>
              <a:buFontTx/>
              <a:buNone/>
            </a:pPr>
            <a:endParaRPr lang="de-CH" altLang="de-DE" sz="2400">
              <a:latin typeface="Times New Roman" panose="02020603050405020304" pitchFamily="18" charset="0"/>
            </a:endParaRPr>
          </a:p>
        </p:txBody>
      </p:sp>
      <p:sp>
        <p:nvSpPr>
          <p:cNvPr id="23556" name="Rechteck 3">
            <a:extLst>
              <a:ext uri="{FF2B5EF4-FFF2-40B4-BE49-F238E27FC236}">
                <a16:creationId xmlns:a16="http://schemas.microsoft.com/office/drawing/2014/main" id="{19FCCB53-95C8-FD88-B736-038E3FFD8806}"/>
              </a:ext>
            </a:extLst>
          </p:cNvPr>
          <p:cNvSpPr>
            <a:spLocks noChangeArrowheads="1"/>
          </p:cNvSpPr>
          <p:nvPr/>
        </p:nvSpPr>
        <p:spPr bwMode="auto">
          <a:xfrm>
            <a:off x="1758950" y="1338263"/>
            <a:ext cx="71294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de-CH" altLang="de-DE" sz="4400" b="1">
                <a:solidFill>
                  <a:srgbClr val="FF0000"/>
                </a:solidFill>
                <a:latin typeface="Tahoma" panose="020B0604030504040204" pitchFamily="34" charset="0"/>
                <a:cs typeface="Times New Roman" panose="02020603050405020304" pitchFamily="18" charset="0"/>
              </a:rPr>
              <a:t>Asymmetrischer Konflikt</a:t>
            </a:r>
            <a:endParaRPr lang="de-CH" altLang="de-DE" sz="4400">
              <a:solidFill>
                <a:srgbClr val="FF0000"/>
              </a:solidFill>
              <a:cs typeface="Times New Roman" panose="02020603050405020304" pitchFamily="18" charset="0"/>
            </a:endParaRPr>
          </a:p>
        </p:txBody>
      </p:sp>
      <p:sp>
        <p:nvSpPr>
          <p:cNvPr id="23557" name="AutoShape 6" descr="Bildergebnis für einer gegen viele">
            <a:extLst>
              <a:ext uri="{FF2B5EF4-FFF2-40B4-BE49-F238E27FC236}">
                <a16:creationId xmlns:a16="http://schemas.microsoft.com/office/drawing/2014/main" id="{A628C695-DEC5-08B3-AEB3-A1A7ABAD5507}"/>
              </a:ext>
            </a:extLst>
          </p:cNvPr>
          <p:cNvSpPr>
            <a:spLocks noChangeAspect="1" noChangeArrowheads="1"/>
          </p:cNvSpPr>
          <p:nvPr/>
        </p:nvSpPr>
        <p:spPr bwMode="auto">
          <a:xfrm>
            <a:off x="4991100" y="3562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pic>
        <p:nvPicPr>
          <p:cNvPr id="23558" name="Grafik 6">
            <a:extLst>
              <a:ext uri="{FF2B5EF4-FFF2-40B4-BE49-F238E27FC236}">
                <a16:creationId xmlns:a16="http://schemas.microsoft.com/office/drawing/2014/main" id="{688DBC15-80E9-908A-4FD5-1E0B1F0AF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13" y="2392363"/>
            <a:ext cx="6538912"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C7B2176-F62B-4949-453E-935C21C79926}"/>
              </a:ext>
            </a:extLst>
          </p:cNvPr>
          <p:cNvSpPr>
            <a:spLocks noGrp="1" noChangeArrowheads="1"/>
          </p:cNvSpPr>
          <p:nvPr>
            <p:ph type="title"/>
          </p:nvPr>
        </p:nvSpPr>
        <p:spPr>
          <a:xfrm>
            <a:off x="895350" y="1554163"/>
            <a:ext cx="8420100" cy="4659312"/>
          </a:xfrm>
        </p:spPr>
        <p:txBody>
          <a:bodyPr/>
          <a:lstStyle/>
          <a:p>
            <a:pPr eaLnBrk="1" hangingPunct="1"/>
            <a:r>
              <a:rPr lang="de-CH" altLang="de-DE" sz="6600"/>
              <a:t>Geboren werden heisst in Konflikte zu geraten!</a:t>
            </a:r>
            <a:br>
              <a:rPr lang="de-CH" altLang="de-DE" sz="6600"/>
            </a:br>
            <a:r>
              <a:rPr lang="de-CH" altLang="de-DE" sz="1800"/>
              <a:t>M. Oraison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Powerpoint Sensbilisierungstag\4 Eisberg 3.jpg">
            <a:extLst>
              <a:ext uri="{FF2B5EF4-FFF2-40B4-BE49-F238E27FC236}">
                <a16:creationId xmlns:a16="http://schemas.microsoft.com/office/drawing/2014/main" id="{690C573E-604D-27B5-BD11-F5753A972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2346325"/>
            <a:ext cx="8208962"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el 1">
            <a:extLst>
              <a:ext uri="{FF2B5EF4-FFF2-40B4-BE49-F238E27FC236}">
                <a16:creationId xmlns:a16="http://schemas.microsoft.com/office/drawing/2014/main" id="{960A0740-116B-EFC9-CE6D-B02A0EAB9B04}"/>
              </a:ext>
            </a:extLst>
          </p:cNvPr>
          <p:cNvSpPr>
            <a:spLocks noGrp="1" noChangeArrowheads="1"/>
          </p:cNvSpPr>
          <p:nvPr>
            <p:ph type="title"/>
          </p:nvPr>
        </p:nvSpPr>
        <p:spPr>
          <a:xfrm>
            <a:off x="966788" y="754063"/>
            <a:ext cx="8420100" cy="1066800"/>
          </a:xfrm>
        </p:spPr>
        <p:txBody>
          <a:bodyPr/>
          <a:lstStyle/>
          <a:p>
            <a:r>
              <a:rPr lang="de-CH" altLang="de-DE" sz="6600"/>
              <a:t>Konflikteisberg</a:t>
            </a:r>
          </a:p>
        </p:txBody>
      </p:sp>
      <p:pic>
        <p:nvPicPr>
          <p:cNvPr id="18435" name="Picture 3">
            <a:extLst>
              <a:ext uri="{FF2B5EF4-FFF2-40B4-BE49-F238E27FC236}">
                <a16:creationId xmlns:a16="http://schemas.microsoft.com/office/drawing/2014/main" id="{870B15C5-7897-3C5E-94E9-49A69021798E}"/>
              </a:ext>
            </a:extLst>
          </p:cNvPr>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5287516" y="1287462"/>
            <a:ext cx="5746750" cy="6142038"/>
          </a:xfrm>
          <a:prstGeom prst="rect">
            <a:avLst/>
          </a:prstGeom>
          <a:noFill/>
          <a:ln>
            <a:noFill/>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B11618EF-9B8D-6394-9FD4-0B3C4EDDDB9B}"/>
              </a:ext>
            </a:extLst>
          </p:cNvPr>
          <p:cNvSpPr>
            <a:spLocks noGrp="1" noChangeArrowheads="1"/>
          </p:cNvSpPr>
          <p:nvPr>
            <p:ph type="title"/>
          </p:nvPr>
        </p:nvSpPr>
        <p:spPr/>
        <p:txBody>
          <a:bodyPr/>
          <a:lstStyle/>
          <a:p>
            <a:r>
              <a:rPr lang="de-CH" altLang="de-DE"/>
              <a:t>Konstruktiver Umgang mit Frust und Wut</a:t>
            </a:r>
          </a:p>
        </p:txBody>
      </p:sp>
      <p:pic>
        <p:nvPicPr>
          <p:cNvPr id="25603" name="Picture 2" descr="Bildergebnis für wut frust">
            <a:extLst>
              <a:ext uri="{FF2B5EF4-FFF2-40B4-BE49-F238E27FC236}">
                <a16:creationId xmlns:a16="http://schemas.microsoft.com/office/drawing/2014/main" id="{61AACF1F-2E8C-CA53-65F9-92500BD48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851150"/>
            <a:ext cx="59055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F82AA33-93DC-57F1-B895-699090EAFD6B}"/>
              </a:ext>
            </a:extLst>
          </p:cNvPr>
          <p:cNvSpPr>
            <a:spLocks noChangeArrowheads="1"/>
          </p:cNvSpPr>
          <p:nvPr/>
        </p:nvSpPr>
        <p:spPr bwMode="auto">
          <a:xfrm>
            <a:off x="0" y="0"/>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a:spcBef>
                <a:spcPct val="0"/>
              </a:spcBef>
              <a:buFontTx/>
              <a:buNone/>
            </a:pPr>
            <a:endParaRPr lang="de-DE" altLang="de-DE" sz="2400">
              <a:latin typeface="Times New Roman" panose="02020603050405020304" pitchFamily="18" charset="0"/>
            </a:endParaRPr>
          </a:p>
        </p:txBody>
      </p:sp>
      <p:sp>
        <p:nvSpPr>
          <p:cNvPr id="26627" name="Rectangle 3">
            <a:extLst>
              <a:ext uri="{FF2B5EF4-FFF2-40B4-BE49-F238E27FC236}">
                <a16:creationId xmlns:a16="http://schemas.microsoft.com/office/drawing/2014/main" id="{45D6F897-21AB-1D77-FB01-459CF52C77BB}"/>
              </a:ext>
            </a:extLst>
          </p:cNvPr>
          <p:cNvSpPr>
            <a:spLocks noChangeArrowheads="1"/>
          </p:cNvSpPr>
          <p:nvPr/>
        </p:nvSpPr>
        <p:spPr bwMode="auto">
          <a:xfrm>
            <a:off x="0" y="2400300"/>
            <a:ext cx="3381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a:spcBef>
                <a:spcPct val="0"/>
              </a:spcBef>
              <a:buFontTx/>
              <a:buNone/>
            </a:pPr>
            <a:r>
              <a:rPr lang="de-CH" altLang="de-DE" sz="4800">
                <a:latin typeface="Times New Roman" panose="02020603050405020304" pitchFamily="18" charset="0"/>
                <a:cs typeface="Times New Roman" panose="02020603050405020304" pitchFamily="18" charset="0"/>
              </a:rPr>
              <a:t> </a:t>
            </a:r>
            <a:endParaRPr lang="de-CH" altLang="de-DE" sz="600">
              <a:latin typeface="Times New Roman" panose="02020603050405020304" pitchFamily="18" charset="0"/>
            </a:endParaRPr>
          </a:p>
          <a:p>
            <a:pPr>
              <a:spcBef>
                <a:spcPct val="0"/>
              </a:spcBef>
              <a:buFontTx/>
              <a:buNone/>
            </a:pPr>
            <a:endParaRPr lang="de-CH" altLang="de-DE" sz="2400">
              <a:latin typeface="Times New Roman" panose="02020603050405020304" pitchFamily="18" charset="0"/>
            </a:endParaRPr>
          </a:p>
        </p:txBody>
      </p:sp>
      <p:pic>
        <p:nvPicPr>
          <p:cNvPr id="26628" name="Picture 9" descr="eiskalter-thermometer-34708015">
            <a:extLst>
              <a:ext uri="{FF2B5EF4-FFF2-40B4-BE49-F238E27FC236}">
                <a16:creationId xmlns:a16="http://schemas.microsoft.com/office/drawing/2014/main" id="{D12CC8B7-2023-AF90-E187-CA6B5E1E4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737" y="3606385"/>
            <a:ext cx="3311525"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hteck 3">
            <a:extLst>
              <a:ext uri="{FF2B5EF4-FFF2-40B4-BE49-F238E27FC236}">
                <a16:creationId xmlns:a16="http://schemas.microsoft.com/office/drawing/2014/main" id="{168E5468-57C1-266A-4785-0758A33322DC}"/>
              </a:ext>
            </a:extLst>
          </p:cNvPr>
          <p:cNvSpPr>
            <a:spLocks noChangeArrowheads="1"/>
          </p:cNvSpPr>
          <p:nvPr/>
        </p:nvSpPr>
        <p:spPr bwMode="auto">
          <a:xfrm>
            <a:off x="1830388" y="1122363"/>
            <a:ext cx="712946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CH" altLang="de-DE" sz="4400" b="1" dirty="0">
                <a:solidFill>
                  <a:srgbClr val="FF0000"/>
                </a:solidFill>
                <a:latin typeface="Tahoma" panose="020B0604030504040204" pitchFamily="34" charset="0"/>
                <a:cs typeface="Times New Roman" panose="02020603050405020304" pitchFamily="18" charset="0"/>
              </a:rPr>
              <a:t>Werkzeug Cool-</a:t>
            </a:r>
            <a:r>
              <a:rPr lang="de-CH" altLang="de-DE" sz="4400" b="1" dirty="0" err="1">
                <a:solidFill>
                  <a:srgbClr val="FF0000"/>
                </a:solidFill>
                <a:latin typeface="Tahoma" panose="020B0604030504040204" pitchFamily="34" charset="0"/>
                <a:cs typeface="Times New Roman" panose="02020603050405020304" pitchFamily="18" charset="0"/>
              </a:rPr>
              <a:t>Downtricks</a:t>
            </a:r>
            <a:endParaRPr lang="de-CH" altLang="de-DE" sz="4400" b="1" dirty="0">
              <a:solidFill>
                <a:srgbClr val="FF0000"/>
              </a:solidFill>
              <a:latin typeface="Tahoma" panose="020B0604030504040204" pitchFamily="34" charset="0"/>
              <a:cs typeface="Times New Roman" panose="02020603050405020304" pitchFamily="18" charset="0"/>
            </a:endParaRPr>
          </a:p>
          <a:p>
            <a:pPr algn="ctr"/>
            <a:endParaRPr lang="de-CH" altLang="de-DE" sz="4400" dirty="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12011-9B14-D4FD-C4FD-ECF440C7038F}"/>
              </a:ext>
            </a:extLst>
          </p:cNvPr>
          <p:cNvSpPr>
            <a:spLocks noGrp="1"/>
          </p:cNvSpPr>
          <p:nvPr>
            <p:ph type="title"/>
          </p:nvPr>
        </p:nvSpPr>
        <p:spPr/>
        <p:txBody>
          <a:bodyPr/>
          <a:lstStyle/>
          <a:p>
            <a:r>
              <a:rPr lang="de-CH" dirty="0"/>
              <a:t>Werkzeug Konfliktstrategien</a:t>
            </a:r>
          </a:p>
        </p:txBody>
      </p:sp>
      <p:pic>
        <p:nvPicPr>
          <p:cNvPr id="5" name="Inhaltsplatzhalter 4">
            <a:extLst>
              <a:ext uri="{FF2B5EF4-FFF2-40B4-BE49-F238E27FC236}">
                <a16:creationId xmlns:a16="http://schemas.microsoft.com/office/drawing/2014/main" id="{C92AB756-B426-79AB-DDB1-5348BE8C8C45}"/>
              </a:ext>
            </a:extLst>
          </p:cNvPr>
          <p:cNvPicPr>
            <a:picLocks noGrp="1" noChangeAspect="1"/>
          </p:cNvPicPr>
          <p:nvPr>
            <p:ph idx="1"/>
          </p:nvPr>
        </p:nvPicPr>
        <p:blipFill>
          <a:blip r:embed="rId2"/>
          <a:stretch>
            <a:fillRect/>
          </a:stretch>
        </p:blipFill>
        <p:spPr>
          <a:xfrm>
            <a:off x="2407196" y="2634630"/>
            <a:ext cx="5174704" cy="4253782"/>
          </a:xfrm>
          <a:prstGeom prst="rect">
            <a:avLst/>
          </a:prstGeom>
        </p:spPr>
      </p:pic>
    </p:spTree>
    <p:extLst>
      <p:ext uri="{BB962C8B-B14F-4D97-AF65-F5344CB8AC3E}">
        <p14:creationId xmlns:p14="http://schemas.microsoft.com/office/powerpoint/2010/main" val="1481706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a:extLst>
              <a:ext uri="{FF2B5EF4-FFF2-40B4-BE49-F238E27FC236}">
                <a16:creationId xmlns:a16="http://schemas.microsoft.com/office/drawing/2014/main" id="{03A41C66-8E9E-3E15-BD7E-5AD6550D8FD2}"/>
              </a:ext>
            </a:extLst>
          </p:cNvPr>
          <p:cNvSpPr>
            <a:spLocks noChangeArrowheads="1"/>
          </p:cNvSpPr>
          <p:nvPr/>
        </p:nvSpPr>
        <p:spPr bwMode="auto">
          <a:xfrm>
            <a:off x="0" y="0"/>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eaLnBrk="1" hangingPunct="1">
              <a:spcBef>
                <a:spcPct val="0"/>
              </a:spcBef>
              <a:buFontTx/>
              <a:buNone/>
            </a:pPr>
            <a:endParaRPr lang="de-DE" altLang="de-DE" sz="2400">
              <a:latin typeface="Times New Roman" panose="02020603050405020304" pitchFamily="18" charset="0"/>
            </a:endParaRPr>
          </a:p>
        </p:txBody>
      </p:sp>
      <p:pic>
        <p:nvPicPr>
          <p:cNvPr id="28675" name="Grafik 2">
            <a:extLst>
              <a:ext uri="{FF2B5EF4-FFF2-40B4-BE49-F238E27FC236}">
                <a16:creationId xmlns:a16="http://schemas.microsoft.com/office/drawing/2014/main" id="{088990F4-A9E9-AB92-CB9B-64616C72B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266825"/>
            <a:ext cx="976312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Grafik 3">
            <a:extLst>
              <a:ext uri="{FF2B5EF4-FFF2-40B4-BE49-F238E27FC236}">
                <a16:creationId xmlns:a16="http://schemas.microsoft.com/office/drawing/2014/main" id="{FB6A3B0C-21C1-B500-871F-22BC9E06B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3057525"/>
            <a:ext cx="630555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CF71CB78-6E1C-02C9-7264-96EFE51C0BF3}"/>
              </a:ext>
            </a:extLst>
          </p:cNvPr>
          <p:cNvSpPr>
            <a:spLocks noChangeArrowheads="1"/>
          </p:cNvSpPr>
          <p:nvPr/>
        </p:nvSpPr>
        <p:spPr bwMode="auto">
          <a:xfrm>
            <a:off x="0" y="0"/>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eaLnBrk="1" hangingPunct="1">
              <a:spcBef>
                <a:spcPct val="0"/>
              </a:spcBef>
              <a:buFontTx/>
              <a:buNone/>
            </a:pPr>
            <a:endParaRPr lang="de-DE" altLang="de-DE" sz="2400">
              <a:latin typeface="Times New Roman" panose="02020603050405020304" pitchFamily="18" charset="0"/>
            </a:endParaRPr>
          </a:p>
        </p:txBody>
      </p:sp>
      <p:pic>
        <p:nvPicPr>
          <p:cNvPr id="29699" name="Grafik 2">
            <a:extLst>
              <a:ext uri="{FF2B5EF4-FFF2-40B4-BE49-F238E27FC236}">
                <a16:creationId xmlns:a16="http://schemas.microsoft.com/office/drawing/2014/main" id="{C79E8C1C-7043-33FB-AAFA-C41A532FE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784225"/>
            <a:ext cx="9763125"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DEC74339-7919-6653-5BFD-26A5365DEF96}"/>
              </a:ext>
            </a:extLst>
          </p:cNvPr>
          <p:cNvSpPr>
            <a:spLocks noGrp="1" noChangeArrowheads="1"/>
          </p:cNvSpPr>
          <p:nvPr>
            <p:ph type="title"/>
          </p:nvPr>
        </p:nvSpPr>
        <p:spPr/>
        <p:txBody>
          <a:bodyPr/>
          <a:lstStyle/>
          <a:p>
            <a:r>
              <a:rPr lang="de-CH" altLang="de-DE" sz="3600">
                <a:solidFill>
                  <a:schemeClr val="tx1"/>
                </a:solidFill>
                <a:latin typeface="Century Gothic" panose="020B0502020202020204" pitchFamily="34" charset="0"/>
              </a:rPr>
              <a:t>Weg des Faultier</a:t>
            </a:r>
            <a:br>
              <a:rPr lang="de-CH" altLang="de-DE" sz="3200">
                <a:solidFill>
                  <a:schemeClr val="tx1"/>
                </a:solidFill>
                <a:latin typeface="Century Gothic" panose="020B0502020202020204" pitchFamily="34" charset="0"/>
              </a:rPr>
            </a:br>
            <a:r>
              <a:rPr lang="de-CH" altLang="de-DE" sz="3600" b="0">
                <a:solidFill>
                  <a:schemeClr val="tx1"/>
                </a:solidFill>
                <a:latin typeface="Century Gothic" panose="020B0502020202020204" pitchFamily="34" charset="0"/>
              </a:rPr>
              <a:t>nachgeben/anpassen</a:t>
            </a:r>
          </a:p>
        </p:txBody>
      </p:sp>
      <p:pic>
        <p:nvPicPr>
          <p:cNvPr id="30723" name="Inhaltsplatzhalter 3">
            <a:extLst>
              <a:ext uri="{FF2B5EF4-FFF2-40B4-BE49-F238E27FC236}">
                <a16:creationId xmlns:a16="http://schemas.microsoft.com/office/drawing/2014/main" id="{53AC6631-7462-310A-5C93-019555F411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27150" y="2635250"/>
            <a:ext cx="7437438" cy="40386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A2DC261-880C-8056-7B9E-3CE189A51ABB}"/>
              </a:ext>
            </a:extLst>
          </p:cNvPr>
          <p:cNvSpPr>
            <a:spLocks noChangeArrowheads="1"/>
          </p:cNvSpPr>
          <p:nvPr/>
        </p:nvSpPr>
        <p:spPr bwMode="auto">
          <a:xfrm>
            <a:off x="0" y="0"/>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eaLnBrk="1" hangingPunct="1">
              <a:spcBef>
                <a:spcPct val="0"/>
              </a:spcBef>
              <a:buFontTx/>
              <a:buNone/>
            </a:pPr>
            <a:endParaRPr lang="de-DE" altLang="de-DE" sz="2400">
              <a:latin typeface="Times New Roman" panose="02020603050405020304" pitchFamily="18" charset="0"/>
            </a:endParaRPr>
          </a:p>
        </p:txBody>
      </p:sp>
      <p:pic>
        <p:nvPicPr>
          <p:cNvPr id="31747" name="Grafik 1">
            <a:extLst>
              <a:ext uri="{FF2B5EF4-FFF2-40B4-BE49-F238E27FC236}">
                <a16:creationId xmlns:a16="http://schemas.microsoft.com/office/drawing/2014/main" id="{7AB74D3F-B0C5-C5D7-CC42-74D45321B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647700"/>
            <a:ext cx="9763125"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8C18B55-B022-98A0-A036-A020492DEA70}"/>
              </a:ext>
            </a:extLst>
          </p:cNvPr>
          <p:cNvSpPr>
            <a:spLocks noChangeArrowheads="1"/>
          </p:cNvSpPr>
          <p:nvPr/>
        </p:nvSpPr>
        <p:spPr bwMode="auto">
          <a:xfrm>
            <a:off x="0" y="0"/>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4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3200">
                <a:solidFill>
                  <a:schemeClr val="tx1"/>
                </a:solidFill>
                <a:latin typeface="Arial Narrow" panose="020B0606020202030204" pitchFamily="34" charset="0"/>
              </a:defRPr>
            </a:lvl2pPr>
            <a:lvl3pPr marL="1143000" indent="-228600">
              <a:spcBef>
                <a:spcPct val="20000"/>
              </a:spcBef>
              <a:buFont typeface="Wingdings" panose="05000000000000000000" pitchFamily="2" charset="2"/>
              <a:buChar char="w"/>
              <a:defRPr sz="2800">
                <a:solidFill>
                  <a:schemeClr val="tx1"/>
                </a:solidFill>
                <a:latin typeface="Arial Narrow" panose="020B0606020202030204" pitchFamily="34" charset="0"/>
              </a:defRPr>
            </a:lvl3pPr>
            <a:lvl4pPr marL="1600200" indent="-228600">
              <a:spcBef>
                <a:spcPct val="20000"/>
              </a:spcBef>
              <a:buChar char="–"/>
              <a:defRPr sz="2600">
                <a:solidFill>
                  <a:schemeClr val="tx1"/>
                </a:solidFill>
                <a:latin typeface="Arial Narrow" panose="020B0606020202030204" pitchFamily="34" charset="0"/>
              </a:defRPr>
            </a:lvl4pPr>
            <a:lvl5pPr marL="2057400" indent="-228600">
              <a:spcBef>
                <a:spcPct val="20000"/>
              </a:spcBef>
              <a:buChar char="»"/>
              <a:defRPr sz="2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200">
                <a:solidFill>
                  <a:schemeClr val="tx1"/>
                </a:solidFill>
                <a:latin typeface="Arial Narrow" panose="020B0606020202030204" pitchFamily="34" charset="0"/>
              </a:defRPr>
            </a:lvl9pPr>
          </a:lstStyle>
          <a:p>
            <a:pPr eaLnBrk="1" hangingPunct="1">
              <a:spcBef>
                <a:spcPct val="0"/>
              </a:spcBef>
              <a:buFontTx/>
              <a:buNone/>
            </a:pPr>
            <a:endParaRPr lang="de-DE" altLang="de-DE" sz="2400">
              <a:latin typeface="Times New Roman" panose="02020603050405020304" pitchFamily="18" charset="0"/>
            </a:endParaRPr>
          </a:p>
        </p:txBody>
      </p:sp>
      <p:pic>
        <p:nvPicPr>
          <p:cNvPr id="32771" name="Grafik 1">
            <a:extLst>
              <a:ext uri="{FF2B5EF4-FFF2-40B4-BE49-F238E27FC236}">
                <a16:creationId xmlns:a16="http://schemas.microsoft.com/office/drawing/2014/main" id="{0B25672A-47E5-68AC-0209-07A7FB975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403225"/>
            <a:ext cx="9763125"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AD8B7FC4-F46A-8102-47E5-E34835C75514}"/>
              </a:ext>
            </a:extLst>
          </p:cNvPr>
          <p:cNvSpPr>
            <a:spLocks noGrp="1" noChangeArrowheads="1"/>
          </p:cNvSpPr>
          <p:nvPr>
            <p:ph type="title"/>
          </p:nvPr>
        </p:nvSpPr>
        <p:spPr>
          <a:xfrm>
            <a:off x="933450" y="1770063"/>
            <a:ext cx="8420100" cy="4511675"/>
          </a:xfrm>
        </p:spPr>
        <p:txBody>
          <a:bodyPr/>
          <a:lstStyle/>
          <a:p>
            <a:pPr defTabSz="914400">
              <a:defRPr/>
            </a:pPr>
            <a:r>
              <a:rPr lang="de-CH" altLang="de-DE" sz="5400" kern="1200" dirty="0">
                <a:latin typeface="Tahoma" panose="020B0604030504040204" pitchFamily="34" charset="0"/>
                <a:ea typeface="+mn-ea"/>
                <a:cs typeface="Tahoma" panose="020B0604030504040204" pitchFamily="34" charset="0"/>
              </a:rPr>
              <a:t>Entscheidungs-Mantra</a:t>
            </a:r>
            <a:br>
              <a:rPr lang="de-CH" altLang="de-DE" sz="5400" kern="1200" dirty="0">
                <a:latin typeface="Tahoma" panose="020B0604030504040204" pitchFamily="34" charset="0"/>
                <a:ea typeface="+mn-ea"/>
                <a:cs typeface="Tahoma" panose="020B0604030504040204" pitchFamily="34" charset="0"/>
              </a:rPr>
            </a:br>
            <a:br>
              <a:rPr lang="de-CH" altLang="de-DE" sz="5400" kern="1200" dirty="0">
                <a:latin typeface="Tahoma" panose="020B0604030504040204" pitchFamily="34" charset="0"/>
                <a:ea typeface="+mn-ea"/>
                <a:cs typeface="Tahoma" panose="020B0604030504040204" pitchFamily="34" charset="0"/>
              </a:rPr>
            </a:br>
            <a:r>
              <a:rPr lang="de-CH" altLang="de-DE" sz="5400" b="0" kern="1200" dirty="0">
                <a:solidFill>
                  <a:srgbClr val="000000"/>
                </a:solidFill>
                <a:latin typeface="Tahoma" panose="020B0604030504040204" pitchFamily="34" charset="0"/>
                <a:ea typeface="+mn-ea"/>
                <a:cs typeface="Tahoma" panose="020B0604030504040204" pitchFamily="34" charset="0"/>
              </a:rPr>
              <a:t>Will </a:t>
            </a:r>
            <a:r>
              <a:rPr lang="de-CH" altLang="de-DE" sz="5400" kern="1200" dirty="0">
                <a:latin typeface="Tahoma" panose="020B0604030504040204" pitchFamily="34" charset="0"/>
                <a:ea typeface="+mn-ea"/>
                <a:cs typeface="Tahoma" panose="020B0604030504040204" pitchFamily="34" charset="0"/>
              </a:rPr>
              <a:t>ich</a:t>
            </a:r>
            <a:r>
              <a:rPr lang="de-CH" altLang="de-DE" sz="5400" b="0" kern="1200" dirty="0">
                <a:solidFill>
                  <a:srgbClr val="000000"/>
                </a:solidFill>
                <a:latin typeface="Tahoma" panose="020B0604030504040204" pitchFamily="34" charset="0"/>
                <a:ea typeface="+mn-ea"/>
                <a:cs typeface="Tahoma" panose="020B0604030504040204" pitchFamily="34" charset="0"/>
              </a:rPr>
              <a:t> das jetzt?</a:t>
            </a:r>
            <a:br>
              <a:rPr lang="de-CH" altLang="de-DE" sz="5400" b="0" kern="1200" dirty="0">
                <a:solidFill>
                  <a:srgbClr val="000000"/>
                </a:solidFill>
                <a:latin typeface="Tahoma" panose="020B0604030504040204" pitchFamily="34" charset="0"/>
                <a:ea typeface="+mn-ea"/>
                <a:cs typeface="Tahoma" panose="020B0604030504040204" pitchFamily="34" charset="0"/>
              </a:rPr>
            </a:br>
            <a:r>
              <a:rPr lang="de-CH" altLang="de-DE" sz="5400" b="0" kern="1200" dirty="0">
                <a:solidFill>
                  <a:srgbClr val="000000"/>
                </a:solidFill>
                <a:latin typeface="Tahoma" panose="020B0604030504040204" pitchFamily="34" charset="0"/>
                <a:ea typeface="+mn-ea"/>
                <a:cs typeface="Tahoma" panose="020B0604030504040204" pitchFamily="34" charset="0"/>
              </a:rPr>
              <a:t>Will ich </a:t>
            </a:r>
            <a:r>
              <a:rPr lang="de-CH" altLang="de-DE" sz="5400" kern="1200" dirty="0">
                <a:latin typeface="Tahoma" panose="020B0604030504040204" pitchFamily="34" charset="0"/>
                <a:ea typeface="+mn-ea"/>
                <a:cs typeface="Tahoma" panose="020B0604030504040204" pitchFamily="34" charset="0"/>
              </a:rPr>
              <a:t>das</a:t>
            </a:r>
            <a:r>
              <a:rPr lang="de-CH" altLang="de-DE" sz="5400" b="0" kern="1200" dirty="0">
                <a:solidFill>
                  <a:srgbClr val="000000"/>
                </a:solidFill>
                <a:latin typeface="Tahoma" panose="020B0604030504040204" pitchFamily="34" charset="0"/>
                <a:ea typeface="+mn-ea"/>
                <a:cs typeface="Tahoma" panose="020B0604030504040204" pitchFamily="34" charset="0"/>
              </a:rPr>
              <a:t> jetzt?</a:t>
            </a:r>
            <a:br>
              <a:rPr lang="de-CH" altLang="de-DE" sz="5400" b="0" kern="1200" dirty="0">
                <a:solidFill>
                  <a:srgbClr val="000000"/>
                </a:solidFill>
                <a:latin typeface="Tahoma" panose="020B0604030504040204" pitchFamily="34" charset="0"/>
                <a:ea typeface="+mn-ea"/>
                <a:cs typeface="Tahoma" panose="020B0604030504040204" pitchFamily="34" charset="0"/>
              </a:rPr>
            </a:br>
            <a:r>
              <a:rPr lang="de-CH" altLang="de-DE" sz="5400" kern="1200" dirty="0">
                <a:latin typeface="Tahoma" panose="020B0604030504040204" pitchFamily="34" charset="0"/>
                <a:ea typeface="+mn-ea"/>
                <a:cs typeface="Tahoma" panose="020B0604030504040204" pitchFamily="34" charset="0"/>
              </a:rPr>
              <a:t>Will</a:t>
            </a:r>
            <a:r>
              <a:rPr lang="de-CH" altLang="de-DE" sz="5400" b="0" kern="1200" dirty="0">
                <a:solidFill>
                  <a:srgbClr val="000000"/>
                </a:solidFill>
                <a:latin typeface="Tahoma" panose="020B0604030504040204" pitchFamily="34" charset="0"/>
                <a:ea typeface="+mn-ea"/>
                <a:cs typeface="Tahoma" panose="020B0604030504040204" pitchFamily="34" charset="0"/>
              </a:rPr>
              <a:t> ich das jetzt?</a:t>
            </a:r>
            <a:br>
              <a:rPr lang="de-CH" altLang="de-DE" sz="5400" b="0" kern="1200" dirty="0">
                <a:solidFill>
                  <a:srgbClr val="000000"/>
                </a:solidFill>
                <a:latin typeface="Tahoma" panose="020B0604030504040204" pitchFamily="34" charset="0"/>
                <a:ea typeface="+mn-ea"/>
                <a:cs typeface="Tahoma" panose="020B0604030504040204" pitchFamily="34" charset="0"/>
              </a:rPr>
            </a:br>
            <a:r>
              <a:rPr lang="de-CH" altLang="de-DE" sz="5400" b="0" kern="1200" dirty="0">
                <a:solidFill>
                  <a:srgbClr val="000000"/>
                </a:solidFill>
                <a:latin typeface="Tahoma" panose="020B0604030504040204" pitchFamily="34" charset="0"/>
                <a:ea typeface="+mn-ea"/>
                <a:cs typeface="Tahoma" panose="020B0604030504040204" pitchFamily="34" charset="0"/>
              </a:rPr>
              <a:t>Will ich das </a:t>
            </a:r>
            <a:r>
              <a:rPr lang="de-CH" altLang="de-DE" sz="5400" kern="1200" dirty="0">
                <a:latin typeface="Tahoma" panose="020B0604030504040204" pitchFamily="34" charset="0"/>
                <a:ea typeface="+mn-ea"/>
                <a:cs typeface="Tahoma" panose="020B0604030504040204" pitchFamily="34" charset="0"/>
              </a:rPr>
              <a:t>jetzt?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22953266-4C57-EB86-EA78-FFE076FD292A}"/>
              </a:ext>
            </a:extLst>
          </p:cNvPr>
          <p:cNvSpPr>
            <a:spLocks noGrp="1" noChangeArrowheads="1"/>
          </p:cNvSpPr>
          <p:nvPr>
            <p:ph type="title"/>
          </p:nvPr>
        </p:nvSpPr>
        <p:spPr>
          <a:xfrm>
            <a:off x="933450" y="1219200"/>
            <a:ext cx="8420100" cy="192088"/>
          </a:xfrm>
        </p:spPr>
        <p:txBody>
          <a:bodyPr/>
          <a:lstStyle/>
          <a:p>
            <a:pPr marL="342900" indent="-342900">
              <a:lnSpc>
                <a:spcPct val="90000"/>
              </a:lnSpc>
            </a:pPr>
            <a:br>
              <a:rPr lang="de-CH" altLang="de-DE" sz="3600">
                <a:latin typeface="Tahoma" panose="020B0604030504040204" pitchFamily="34" charset="0"/>
                <a:cs typeface="Tahoma" panose="020B0604030504040204" pitchFamily="34" charset="0"/>
              </a:rPr>
            </a:br>
            <a:br>
              <a:rPr lang="de-CH" altLang="de-DE" sz="3600">
                <a:latin typeface="Tahoma" panose="020B0604030504040204" pitchFamily="34" charset="0"/>
                <a:cs typeface="Tahoma" panose="020B0604030504040204" pitchFamily="34" charset="0"/>
              </a:rPr>
            </a:br>
            <a:br>
              <a:rPr lang="de-CH" altLang="de-DE" sz="3600">
                <a:latin typeface="Tahoma" panose="020B0604030504040204" pitchFamily="34" charset="0"/>
                <a:cs typeface="Tahoma" panose="020B0604030504040204" pitchFamily="34" charset="0"/>
              </a:rPr>
            </a:br>
            <a:br>
              <a:rPr lang="de-CH" altLang="de-DE" sz="3600">
                <a:latin typeface="Tahoma" panose="020B0604030504040204" pitchFamily="34" charset="0"/>
                <a:cs typeface="Tahoma" panose="020B0604030504040204" pitchFamily="34" charset="0"/>
              </a:rPr>
            </a:br>
            <a:br>
              <a:rPr lang="de-CH" altLang="de-DE" sz="3600">
                <a:latin typeface="Tahoma" panose="020B0604030504040204" pitchFamily="34" charset="0"/>
                <a:cs typeface="Tahoma" panose="020B0604030504040204" pitchFamily="34" charset="0"/>
              </a:rPr>
            </a:br>
            <a:br>
              <a:rPr lang="de-CH" altLang="de-DE" sz="3600">
                <a:latin typeface="Tahoma" panose="020B0604030504040204" pitchFamily="34" charset="0"/>
                <a:cs typeface="Tahoma" panose="020B0604030504040204" pitchFamily="34" charset="0"/>
              </a:rPr>
            </a:br>
            <a:br>
              <a:rPr lang="de-CH" altLang="de-DE" sz="3600">
                <a:latin typeface="Tahoma" panose="020B0604030504040204" pitchFamily="34" charset="0"/>
                <a:cs typeface="Tahoma" panose="020B0604030504040204" pitchFamily="34" charset="0"/>
              </a:rPr>
            </a:br>
            <a:br>
              <a:rPr lang="de-CH" altLang="de-DE" sz="3600">
                <a:latin typeface="Tahoma" panose="020B0604030504040204" pitchFamily="34" charset="0"/>
                <a:cs typeface="Tahoma" panose="020B0604030504040204" pitchFamily="34" charset="0"/>
              </a:rPr>
            </a:br>
            <a:r>
              <a:rPr lang="de-CH" altLang="de-DE" sz="3200" b="0" i="1">
                <a:latin typeface="Tahoma" panose="020B0604030504040204" pitchFamily="34" charset="0"/>
                <a:cs typeface="Tahoma" panose="020B0604030504040204" pitchFamily="34" charset="0"/>
              </a:rPr>
              <a:t>Konflikte sind das Salz in der </a:t>
            </a:r>
            <a:br>
              <a:rPr lang="de-CH" altLang="de-DE" sz="3200" b="0" i="1">
                <a:latin typeface="Tahoma" panose="020B0604030504040204" pitchFamily="34" charset="0"/>
                <a:cs typeface="Tahoma" panose="020B0604030504040204" pitchFamily="34" charset="0"/>
              </a:rPr>
            </a:br>
            <a:r>
              <a:rPr lang="de-CH" altLang="de-DE" sz="3200" b="0" i="1">
                <a:latin typeface="Tahoma" panose="020B0604030504040204" pitchFamily="34" charset="0"/>
                <a:cs typeface="Tahoma" panose="020B0604030504040204" pitchFamily="34" charset="0"/>
              </a:rPr>
              <a:t>Suppe des zwischenmenschlichen Lebens. Sie nerven, aber ohne sie gibt es keinen Fortschritt</a:t>
            </a:r>
            <a:br>
              <a:rPr lang="de-CH" altLang="de-DE" sz="3200" b="0" i="1">
                <a:latin typeface="Tahoma" panose="020B0604030504040204" pitchFamily="34" charset="0"/>
                <a:cs typeface="Tahoma" panose="020B0604030504040204" pitchFamily="34" charset="0"/>
              </a:rPr>
            </a:br>
            <a:br>
              <a:rPr lang="de-CH" altLang="de-DE" sz="3200">
                <a:latin typeface="Tahoma" panose="020B0604030504040204" pitchFamily="34" charset="0"/>
                <a:cs typeface="Tahoma" panose="020B0604030504040204" pitchFamily="34" charset="0"/>
              </a:rPr>
            </a:br>
            <a:br>
              <a:rPr lang="de-CH" altLang="de-DE" sz="3200">
                <a:latin typeface="Tahoma" panose="020B0604030504040204" pitchFamily="34" charset="0"/>
                <a:cs typeface="Tahoma" panose="020B0604030504040204" pitchFamily="34" charset="0"/>
              </a:rPr>
            </a:br>
            <a:br>
              <a:rPr lang="de-CH" altLang="de-DE" sz="3600">
                <a:latin typeface="Tahoma" panose="020B0604030504040204" pitchFamily="34" charset="0"/>
                <a:cs typeface="Tahoma" panose="020B0604030504040204" pitchFamily="34" charset="0"/>
              </a:rPr>
            </a:br>
            <a:endParaRPr lang="de-CH" altLang="de-DE"/>
          </a:p>
        </p:txBody>
      </p:sp>
      <p:pic>
        <p:nvPicPr>
          <p:cNvPr id="6147" name="Grafik 7">
            <a:extLst>
              <a:ext uri="{FF2B5EF4-FFF2-40B4-BE49-F238E27FC236}">
                <a16:creationId xmlns:a16="http://schemas.microsoft.com/office/drawing/2014/main" id="{4086A80C-4BC3-716C-14B6-CD3E9CB98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650" y="3354388"/>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F863304-57B4-6276-5C56-66AB32305767}"/>
              </a:ext>
            </a:extLst>
          </p:cNvPr>
          <p:cNvSpPr>
            <a:spLocks noChangeArrowheads="1"/>
          </p:cNvSpPr>
          <p:nvPr/>
        </p:nvSpPr>
        <p:spPr bwMode="auto">
          <a:xfrm>
            <a:off x="2495663" y="1389667"/>
            <a:ext cx="5920019"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4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Wie sage ich es, wenn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altLang="de-DE" sz="4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 etwas stört?</a:t>
            </a:r>
            <a:endParaRPr kumimoji="0" lang="de-CH" altLang="de-DE" sz="48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CH" altLang="de-DE" sz="1800" b="0" i="0" u="none" strike="noStrike" cap="none" normalizeH="0" baseline="0" dirty="0">
              <a:ln>
                <a:noFill/>
              </a:ln>
              <a:solidFill>
                <a:schemeClr val="tx1"/>
              </a:solidFill>
              <a:effectLst/>
              <a:latin typeface="Arial" panose="020B0604020202020204" pitchFamily="34" charset="0"/>
            </a:endParaRPr>
          </a:p>
        </p:txBody>
      </p:sp>
      <p:pic>
        <p:nvPicPr>
          <p:cNvPr id="1025" name="Grafik 2" descr="Ein Bild, das Himmel, Fisch, Hai, draußen enthält.&#10;&#10;Automatisch generierte Beschreibung">
            <a:extLst>
              <a:ext uri="{FF2B5EF4-FFF2-40B4-BE49-F238E27FC236}">
                <a16:creationId xmlns:a16="http://schemas.microsoft.com/office/drawing/2014/main" id="{5C207B8B-1E35-7995-1D6D-9435631EE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060" y="3930774"/>
            <a:ext cx="3378187" cy="22536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CA36825-9C9E-CB2D-297C-C493D62DD433}"/>
              </a:ext>
            </a:extLst>
          </p:cNvPr>
          <p:cNvSpPr>
            <a:spLocks noChangeArrowheads="1"/>
          </p:cNvSpPr>
          <p:nvPr/>
        </p:nvSpPr>
        <p:spPr bwMode="auto">
          <a:xfrm>
            <a:off x="2047156" y="7120533"/>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pic>
        <p:nvPicPr>
          <p:cNvPr id="4" name="Grafik 3" descr="Ein Bild, das Säugetier, Fuchs, Gras, draußen enthält.&#10;&#10;Automatisch generierte Beschreibung">
            <a:extLst>
              <a:ext uri="{FF2B5EF4-FFF2-40B4-BE49-F238E27FC236}">
                <a16:creationId xmlns:a16="http://schemas.microsoft.com/office/drawing/2014/main" id="{A246D42D-E70C-5E58-9545-A5DB7E9D6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1612" y="3916968"/>
            <a:ext cx="3393944" cy="2267461"/>
          </a:xfrm>
          <a:prstGeom prst="rect">
            <a:avLst/>
          </a:prstGeom>
          <a:noFill/>
        </p:spPr>
      </p:pic>
      <p:sp>
        <p:nvSpPr>
          <p:cNvPr id="5" name="Textfeld 4">
            <a:extLst>
              <a:ext uri="{FF2B5EF4-FFF2-40B4-BE49-F238E27FC236}">
                <a16:creationId xmlns:a16="http://schemas.microsoft.com/office/drawing/2014/main" id="{3B2C7624-1397-A784-B39D-C470506E4180}"/>
              </a:ext>
            </a:extLst>
          </p:cNvPr>
          <p:cNvSpPr txBox="1"/>
          <p:nvPr/>
        </p:nvSpPr>
        <p:spPr>
          <a:xfrm>
            <a:off x="4855468" y="4362822"/>
            <a:ext cx="1224136" cy="707886"/>
          </a:xfrm>
          <a:prstGeom prst="rect">
            <a:avLst/>
          </a:prstGeom>
          <a:noFill/>
        </p:spPr>
        <p:txBody>
          <a:bodyPr wrap="square" rtlCol="0">
            <a:spAutoFit/>
          </a:bodyPr>
          <a:lstStyle/>
          <a:p>
            <a:r>
              <a:rPr lang="de-CH" sz="4000" dirty="0">
                <a:latin typeface="Calibri" panose="020F0502020204030204" pitchFamily="34" charset="0"/>
                <a:cs typeface="Calibri" panose="020F0502020204030204" pitchFamily="34" charset="0"/>
              </a:rPr>
              <a:t>oder</a:t>
            </a:r>
          </a:p>
        </p:txBody>
      </p:sp>
    </p:spTree>
    <p:extLst>
      <p:ext uri="{BB962C8B-B14F-4D97-AF65-F5344CB8AC3E}">
        <p14:creationId xmlns:p14="http://schemas.microsoft.com/office/powerpoint/2010/main" val="28090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17707038-1480-EF43-A1FE-88EDB941FD00}"/>
              </a:ext>
            </a:extLst>
          </p:cNvPr>
          <p:cNvSpPr>
            <a:spLocks noGrp="1" noChangeArrowheads="1"/>
          </p:cNvSpPr>
          <p:nvPr>
            <p:ph type="title"/>
          </p:nvPr>
        </p:nvSpPr>
        <p:spPr/>
        <p:txBody>
          <a:bodyPr/>
          <a:lstStyle/>
          <a:p>
            <a:r>
              <a:rPr lang="de-CH" altLang="de-DE"/>
              <a:t>Eltern und Lehrpersonen ziehen zusammen am gleichen Seil…</a:t>
            </a:r>
          </a:p>
        </p:txBody>
      </p:sp>
      <p:pic>
        <p:nvPicPr>
          <p:cNvPr id="8195" name="Inhaltsplatzhalter 3">
            <a:extLst>
              <a:ext uri="{FF2B5EF4-FFF2-40B4-BE49-F238E27FC236}">
                <a16:creationId xmlns:a16="http://schemas.microsoft.com/office/drawing/2014/main" id="{0445B659-7755-AAF6-BE11-7FCCDA1458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2511425"/>
            <a:ext cx="8686800" cy="3740150"/>
          </a:xfrm>
        </p:spPr>
      </p:pic>
    </p:spTree>
    <p:extLst>
      <p:ext uri="{BB962C8B-B14F-4D97-AF65-F5344CB8AC3E}">
        <p14:creationId xmlns:p14="http://schemas.microsoft.com/office/powerpoint/2010/main" val="3972063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B0D1790C-45E1-6A27-C163-8569EECF858F}"/>
              </a:ext>
            </a:extLst>
          </p:cNvPr>
          <p:cNvSpPr>
            <a:spLocks noGrp="1" noChangeArrowheads="1"/>
          </p:cNvSpPr>
          <p:nvPr>
            <p:ph type="title"/>
          </p:nvPr>
        </p:nvSpPr>
        <p:spPr>
          <a:xfrm>
            <a:off x="933450" y="1219200"/>
            <a:ext cx="8420100" cy="4511675"/>
          </a:xfrm>
        </p:spPr>
        <p:txBody>
          <a:bodyPr/>
          <a:lstStyle/>
          <a:p>
            <a:r>
              <a:rPr lang="de-CH" altLang="de-DE" sz="6600"/>
              <a:t>Fair Streiten will gelernt sein!!</a:t>
            </a:r>
            <a:br>
              <a:rPr lang="de-CH" altLang="de-DE" sz="6600"/>
            </a:br>
            <a:r>
              <a:rPr lang="de-CH" altLang="de-DE" sz="6600"/>
              <a:t>Viel Spass beim Lernen</a:t>
            </a:r>
            <a:r>
              <a:rPr lang="de-CH" altLang="de-DE" sz="6600">
                <a:sym typeface="Wingdings" panose="05000000000000000000" pitchFamily="2" charset="2"/>
              </a:rPr>
              <a:t></a:t>
            </a:r>
            <a:endParaRPr lang="de-CH" altLang="de-DE" sz="6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B24A504E-0CAF-65F0-3FCF-1B804B53E66E}"/>
              </a:ext>
            </a:extLst>
          </p:cNvPr>
          <p:cNvSpPr>
            <a:spLocks noGrp="1" noChangeArrowheads="1"/>
          </p:cNvSpPr>
          <p:nvPr>
            <p:ph type="title"/>
          </p:nvPr>
        </p:nvSpPr>
        <p:spPr>
          <a:xfrm>
            <a:off x="534988" y="1338263"/>
            <a:ext cx="9217025" cy="5472112"/>
          </a:xfrm>
        </p:spPr>
        <p:txBody>
          <a:bodyPr/>
          <a:lstStyle/>
          <a:p>
            <a:pPr algn="l"/>
            <a:br>
              <a:rPr lang="de-CH" altLang="de-DE" sz="4400" dirty="0"/>
            </a:br>
            <a:br>
              <a:rPr lang="de-CH" altLang="de-DE" sz="4400" dirty="0"/>
            </a:br>
            <a:r>
              <a:rPr lang="de-CH" altLang="de-DE" sz="4400" dirty="0"/>
              <a:t>Ziele und Inhalte des Elterninfoabends</a:t>
            </a:r>
            <a:br>
              <a:rPr lang="de-CH" altLang="de-DE" sz="4400" dirty="0"/>
            </a:br>
            <a:br>
              <a:rPr lang="de-CH" altLang="de-DE" sz="4400" dirty="0"/>
            </a:br>
            <a:r>
              <a:rPr lang="de-CH" altLang="de-DE" b="0" dirty="0">
                <a:solidFill>
                  <a:srgbClr val="000000"/>
                </a:solidFill>
              </a:rPr>
              <a:t>Einen Einblick bekommen, was mein Kind </a:t>
            </a:r>
            <a:r>
              <a:rPr lang="de-CH" altLang="de-DE" b="0">
                <a:solidFill>
                  <a:srgbClr val="000000"/>
                </a:solidFill>
              </a:rPr>
              <a:t>lernen wird/gelernt </a:t>
            </a:r>
            <a:r>
              <a:rPr lang="de-CH" altLang="de-DE" b="0" dirty="0">
                <a:solidFill>
                  <a:srgbClr val="000000"/>
                </a:solidFill>
              </a:rPr>
              <a:t>hat und worauf ich  </a:t>
            </a:r>
            <a:br>
              <a:rPr lang="de-CH" altLang="de-DE" b="0" dirty="0">
                <a:solidFill>
                  <a:srgbClr val="000000"/>
                </a:solidFill>
              </a:rPr>
            </a:br>
            <a:r>
              <a:rPr lang="de-CH" altLang="de-DE" b="0" dirty="0">
                <a:solidFill>
                  <a:srgbClr val="000000"/>
                </a:solidFill>
              </a:rPr>
              <a:t>Zuhause aufbauen kann.</a:t>
            </a:r>
            <a:br>
              <a:rPr lang="de-CH" altLang="de-DE" b="0" dirty="0">
                <a:solidFill>
                  <a:srgbClr val="000000"/>
                </a:solidFill>
              </a:rPr>
            </a:br>
            <a:r>
              <a:rPr lang="de-CH" altLang="de-DE" b="0" dirty="0">
                <a:solidFill>
                  <a:srgbClr val="000000"/>
                </a:solidFill>
              </a:rPr>
              <a:t>Eine kleine persönliche Weiterbildung</a:t>
            </a:r>
            <a:br>
              <a:rPr lang="de-CH" altLang="de-DE" b="0" dirty="0">
                <a:solidFill>
                  <a:srgbClr val="000000"/>
                </a:solidFill>
              </a:rPr>
            </a:br>
            <a:r>
              <a:rPr lang="de-CH" altLang="de-DE" b="0" dirty="0">
                <a:solidFill>
                  <a:srgbClr val="000000"/>
                </a:solidFill>
              </a:rPr>
              <a:t>und am Wichtigsten!!!</a:t>
            </a:r>
            <a:br>
              <a:rPr lang="de-CH" altLang="de-DE" b="0" dirty="0">
                <a:solidFill>
                  <a:srgbClr val="000000"/>
                </a:solidFill>
              </a:rPr>
            </a:br>
            <a:br>
              <a:rPr lang="de-CH" altLang="de-DE" dirty="0"/>
            </a:br>
            <a:endParaRPr lang="de-CH" alt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17707038-1480-EF43-A1FE-88EDB941FD00}"/>
              </a:ext>
            </a:extLst>
          </p:cNvPr>
          <p:cNvSpPr>
            <a:spLocks noGrp="1" noChangeArrowheads="1"/>
          </p:cNvSpPr>
          <p:nvPr>
            <p:ph type="title"/>
          </p:nvPr>
        </p:nvSpPr>
        <p:spPr/>
        <p:txBody>
          <a:bodyPr/>
          <a:lstStyle/>
          <a:p>
            <a:r>
              <a:rPr lang="de-CH" altLang="de-DE"/>
              <a:t>Eltern und Lehrpersonen ziehen zusammen am gleichen Seil…</a:t>
            </a:r>
          </a:p>
        </p:txBody>
      </p:sp>
      <p:pic>
        <p:nvPicPr>
          <p:cNvPr id="8195" name="Inhaltsplatzhalter 3">
            <a:extLst>
              <a:ext uri="{FF2B5EF4-FFF2-40B4-BE49-F238E27FC236}">
                <a16:creationId xmlns:a16="http://schemas.microsoft.com/office/drawing/2014/main" id="{0445B659-7755-AAF6-BE11-7FCCDA1458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2511425"/>
            <a:ext cx="8686800" cy="37401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23BD6ECE-1FBA-D74F-64C2-536029B3406F}"/>
              </a:ext>
            </a:extLst>
          </p:cNvPr>
          <p:cNvSpPr>
            <a:spLocks noGrp="1" noChangeArrowheads="1"/>
          </p:cNvSpPr>
          <p:nvPr>
            <p:ph type="title"/>
          </p:nvPr>
        </p:nvSpPr>
        <p:spPr/>
        <p:txBody>
          <a:bodyPr/>
          <a:lstStyle/>
          <a:p>
            <a:br>
              <a:rPr lang="de-DE" altLang="de-DE"/>
            </a:br>
            <a:br>
              <a:rPr lang="de-DE" altLang="de-DE"/>
            </a:br>
            <a:br>
              <a:rPr lang="de-DE" altLang="de-DE"/>
            </a:br>
            <a:endParaRPr lang="de-CH" altLang="de-DE"/>
          </a:p>
        </p:txBody>
      </p:sp>
      <p:pic>
        <p:nvPicPr>
          <p:cNvPr id="9219" name="Grafik 1">
            <a:extLst>
              <a:ext uri="{FF2B5EF4-FFF2-40B4-BE49-F238E27FC236}">
                <a16:creationId xmlns:a16="http://schemas.microsoft.com/office/drawing/2014/main" id="{EBD86D99-893D-23D6-C1E9-7480D84BC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1716088"/>
            <a:ext cx="8253412"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rafik 1">
            <a:extLst>
              <a:ext uri="{FF2B5EF4-FFF2-40B4-BE49-F238E27FC236}">
                <a16:creationId xmlns:a16="http://schemas.microsoft.com/office/drawing/2014/main" id="{BF7704A9-8621-0DE3-0214-D50996AE2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675" y="0"/>
            <a:ext cx="4881563" cy="74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5931AE5-89A3-A52D-AEDB-AC8BA2AF2F9D}"/>
              </a:ext>
            </a:extLst>
          </p:cNvPr>
          <p:cNvPicPr>
            <a:picLocks noChangeAspect="1"/>
          </p:cNvPicPr>
          <p:nvPr/>
        </p:nvPicPr>
        <p:blipFill>
          <a:blip r:embed="rId2"/>
          <a:stretch>
            <a:fillRect/>
          </a:stretch>
        </p:blipFill>
        <p:spPr>
          <a:xfrm>
            <a:off x="2767236" y="1410494"/>
            <a:ext cx="4675460" cy="5786926"/>
          </a:xfrm>
          <a:prstGeom prst="rect">
            <a:avLst/>
          </a:prstGeom>
        </p:spPr>
      </p:pic>
    </p:spTree>
    <p:extLst>
      <p:ext uri="{BB962C8B-B14F-4D97-AF65-F5344CB8AC3E}">
        <p14:creationId xmlns:p14="http://schemas.microsoft.com/office/powerpoint/2010/main" val="338991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Grafik 1">
            <a:extLst>
              <a:ext uri="{FF2B5EF4-FFF2-40B4-BE49-F238E27FC236}">
                <a16:creationId xmlns:a16="http://schemas.microsoft.com/office/drawing/2014/main" id="{2B49C549-C24C-E256-62B4-7E674B16C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650" y="1122363"/>
            <a:ext cx="6489700" cy="587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Folie_quer_Folgeseite">
  <a:themeElements>
    <a:clrScheme name="Folie_quer_Folgesei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lie_quer_Folgeseite">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lie_quer_Folgesei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lie_quer_Folgesei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lie_quer_Folgesei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lie_quer_Folgesei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lie_quer_Folgese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lie_quer_Folgese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lie_quer_Folgese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i:\form\vorlagen\Migration\Folie_quer_Folgeseite.pot</Template>
  <TotalTime>0</TotalTime>
  <Words>331</Words>
  <Application>Microsoft Office PowerPoint</Application>
  <PresentationFormat>Benutzerdefiniert</PresentationFormat>
  <Paragraphs>44</Paragraphs>
  <Slides>32</Slides>
  <Notes>1</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32</vt:i4>
      </vt:variant>
    </vt:vector>
  </HeadingPairs>
  <TitlesOfParts>
    <vt:vector size="41" baseType="lpstr">
      <vt:lpstr>Arial</vt:lpstr>
      <vt:lpstr>Arial Narrow</vt:lpstr>
      <vt:lpstr>Calibri</vt:lpstr>
      <vt:lpstr>Century Gothic</vt:lpstr>
      <vt:lpstr>Tahoma</vt:lpstr>
      <vt:lpstr>Times New Roman</vt:lpstr>
      <vt:lpstr>Wingdings</vt:lpstr>
      <vt:lpstr>Folie_quer_Folgeseite</vt:lpstr>
      <vt:lpstr>Image Document</vt:lpstr>
      <vt:lpstr>Fair Streiten will gelernt sein, weil…. </vt:lpstr>
      <vt:lpstr>Geboren werden heisst in Konflikte zu geraten! M. Oraison</vt:lpstr>
      <vt:lpstr>        Konflikte sind das Salz in der  Suppe des zwischenmenschlichen Lebens. Sie nerven, aber ohne sie gibt es keinen Fortschritt    </vt:lpstr>
      <vt:lpstr>  Ziele und Inhalte des Elterninfoabends  Einen Einblick bekommen, was mein Kind lernen wird/gelernt hat und worauf ich   Zuhause aufbauen kann. Eine kleine persönliche Weiterbildung und am Wichtigsten!!!  </vt:lpstr>
      <vt:lpstr>Eltern und Lehrpersonen ziehen zusammen am gleichen Seil…</vt:lpstr>
      <vt:lpstr>   </vt:lpstr>
      <vt:lpstr>PowerPoint-Präsentation</vt:lpstr>
      <vt:lpstr>PowerPoint-Präsentation</vt:lpstr>
      <vt:lpstr>PowerPoint-Präsentation</vt:lpstr>
      <vt:lpstr>Themen/Lebenskompetenzen</vt:lpstr>
      <vt:lpstr>Werkzeug Streitampel</vt:lpstr>
      <vt:lpstr>Werkzeug Innere SchiedsrichterIn</vt:lpstr>
      <vt:lpstr>PowerPoint-Präsentation</vt:lpstr>
      <vt:lpstr>  Merkmale von Konflikten     Konflikte sind Störungen: Sie unterbrechen den Handlungsablauf und zwingen dazu, sich der eigenen Orientierung zu vergewissern.   Konflikte sind gefühlsbeladen   Konflikte haben die Tendenz zu eskalieren   Konflikte erzeugen einen Lösungsdruck   Mindestens zwei Parteien sind daran beteiligt   Mindestens eine Partei stellt Differenzen fest und handelt danach   Alle Parteien sind überzeugt, dass sie im Recht sind </vt:lpstr>
      <vt:lpstr> Werkzeug Konfliktdiagnose</vt:lpstr>
      <vt:lpstr>PowerPoint-Präsentation</vt:lpstr>
      <vt:lpstr>PowerPoint-Präsentation</vt:lpstr>
      <vt:lpstr>PowerPoint-Präsentation</vt:lpstr>
      <vt:lpstr>PowerPoint-Präsentation</vt:lpstr>
      <vt:lpstr>Konflikteisberg</vt:lpstr>
      <vt:lpstr>Konstruktiver Umgang mit Frust und Wut</vt:lpstr>
      <vt:lpstr>PowerPoint-Präsentation</vt:lpstr>
      <vt:lpstr>Werkzeug Konfliktstrategien</vt:lpstr>
      <vt:lpstr>PowerPoint-Präsentation</vt:lpstr>
      <vt:lpstr>PowerPoint-Präsentation</vt:lpstr>
      <vt:lpstr>Weg des Faultier nachgeben/anpassen</vt:lpstr>
      <vt:lpstr>PowerPoint-Präsentation</vt:lpstr>
      <vt:lpstr>PowerPoint-Präsentation</vt:lpstr>
      <vt:lpstr>Entscheidungs-Mantra  Will ich das jetzt? Will ich das jetzt? Will ich das jetzt? Will ich das jetzt?</vt:lpstr>
      <vt:lpstr>PowerPoint-Präsentation</vt:lpstr>
      <vt:lpstr>Eltern und Lehrpersonen ziehen zusammen am gleichen Seil…</vt:lpstr>
      <vt:lpstr>Fair Streiten will gelernt sein!! Viel Spass beim Lernen</vt:lpstr>
    </vt:vector>
  </TitlesOfParts>
  <Company>srk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stet</dc:creator>
  <cp:lastModifiedBy>irena zweifel schiesser</cp:lastModifiedBy>
  <cp:revision>81</cp:revision>
  <cp:lastPrinted>2019-03-25T13:10:59Z</cp:lastPrinted>
  <dcterms:created xsi:type="dcterms:W3CDTF">2005-01-14T07:20:12Z</dcterms:created>
  <dcterms:modified xsi:type="dcterms:W3CDTF">2024-10-17T07:47:47Z</dcterms:modified>
</cp:coreProperties>
</file>