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9" r:id="rId6"/>
    <p:sldId id="260" r:id="rId7"/>
    <p:sldId id="261" r:id="rId8"/>
    <p:sldId id="263" r:id="rId9"/>
    <p:sldId id="265" r:id="rId10"/>
    <p:sldId id="266" r:id="rId11"/>
    <p:sldId id="270" r:id="rId12"/>
    <p:sldId id="271" r:id="rId13"/>
    <p:sldId id="269"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52A97-8F32-4C1C-BB52-509BA9291AC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4555B7DF-76D5-4D0B-B0AE-68363F3865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C7B40F8B-8B19-4431-8AF0-D64689E9E29F}"/>
              </a:ext>
            </a:extLst>
          </p:cNvPr>
          <p:cNvSpPr>
            <a:spLocks noGrp="1"/>
          </p:cNvSpPr>
          <p:nvPr>
            <p:ph type="dt" sz="half" idx="10"/>
          </p:nvPr>
        </p:nvSpPr>
        <p:spPr/>
        <p:txBody>
          <a:bodyPr/>
          <a:lstStyle/>
          <a:p>
            <a:fld id="{AF7C9E21-A3A2-4544-BB73-855203EB959A}" type="datetimeFigureOut">
              <a:rPr lang="de-CH" smtClean="0"/>
              <a:t>09.12.24</a:t>
            </a:fld>
            <a:endParaRPr lang="de-CH"/>
          </a:p>
        </p:txBody>
      </p:sp>
      <p:sp>
        <p:nvSpPr>
          <p:cNvPr id="5" name="Fußzeilenplatzhalter 4">
            <a:extLst>
              <a:ext uri="{FF2B5EF4-FFF2-40B4-BE49-F238E27FC236}">
                <a16:creationId xmlns:a16="http://schemas.microsoft.com/office/drawing/2014/main" id="{CE753775-0732-43D6-96C9-EA5EB95F775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C1D6CEA-8165-463A-BBF4-68A9DBFD8BDC}"/>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413116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AAD6F-D101-4A01-9628-12288FBCA123}"/>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9C8EFD74-B0D0-4540-9544-CD2A6B921E1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F392A53-9ED6-466D-91EB-AA8A0A4D19D5}"/>
              </a:ext>
            </a:extLst>
          </p:cNvPr>
          <p:cNvSpPr>
            <a:spLocks noGrp="1"/>
          </p:cNvSpPr>
          <p:nvPr>
            <p:ph type="dt" sz="half" idx="10"/>
          </p:nvPr>
        </p:nvSpPr>
        <p:spPr/>
        <p:txBody>
          <a:bodyPr/>
          <a:lstStyle/>
          <a:p>
            <a:fld id="{AF7C9E21-A3A2-4544-BB73-855203EB959A}" type="datetimeFigureOut">
              <a:rPr lang="de-CH" smtClean="0"/>
              <a:t>09.12.24</a:t>
            </a:fld>
            <a:endParaRPr lang="de-CH"/>
          </a:p>
        </p:txBody>
      </p:sp>
      <p:sp>
        <p:nvSpPr>
          <p:cNvPr id="5" name="Fußzeilenplatzhalter 4">
            <a:extLst>
              <a:ext uri="{FF2B5EF4-FFF2-40B4-BE49-F238E27FC236}">
                <a16:creationId xmlns:a16="http://schemas.microsoft.com/office/drawing/2014/main" id="{50706AA3-8B88-4E07-9F6A-AFCB64C7914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42A17A0-BDDD-443E-B1F5-456452DEBAF3}"/>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282229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2BEC735-A41B-4A62-9ED5-401B449D9B5F}"/>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5B5805BA-6E9F-4AA4-A999-726906248F0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3F45764A-601D-438C-9BBB-7F2FB11AC610}"/>
              </a:ext>
            </a:extLst>
          </p:cNvPr>
          <p:cNvSpPr>
            <a:spLocks noGrp="1"/>
          </p:cNvSpPr>
          <p:nvPr>
            <p:ph type="dt" sz="half" idx="10"/>
          </p:nvPr>
        </p:nvSpPr>
        <p:spPr/>
        <p:txBody>
          <a:bodyPr/>
          <a:lstStyle/>
          <a:p>
            <a:fld id="{AF7C9E21-A3A2-4544-BB73-855203EB959A}" type="datetimeFigureOut">
              <a:rPr lang="de-CH" smtClean="0"/>
              <a:t>09.12.24</a:t>
            </a:fld>
            <a:endParaRPr lang="de-CH"/>
          </a:p>
        </p:txBody>
      </p:sp>
      <p:sp>
        <p:nvSpPr>
          <p:cNvPr id="5" name="Fußzeilenplatzhalter 4">
            <a:extLst>
              <a:ext uri="{FF2B5EF4-FFF2-40B4-BE49-F238E27FC236}">
                <a16:creationId xmlns:a16="http://schemas.microsoft.com/office/drawing/2014/main" id="{6B763474-551E-4B68-A738-4829BC9E2F5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5F8B3C1-4E1C-4A58-870E-8936A0685F28}"/>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182142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BDBC9-89C5-471A-925C-57AB1309CCD4}"/>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0B058425-E551-4CE2-A8D2-79A55FB8ACC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B1BD32C-C511-4380-8AC4-EFEDB1797778}"/>
              </a:ext>
            </a:extLst>
          </p:cNvPr>
          <p:cNvSpPr>
            <a:spLocks noGrp="1"/>
          </p:cNvSpPr>
          <p:nvPr>
            <p:ph type="dt" sz="half" idx="10"/>
          </p:nvPr>
        </p:nvSpPr>
        <p:spPr/>
        <p:txBody>
          <a:bodyPr/>
          <a:lstStyle/>
          <a:p>
            <a:fld id="{AF7C9E21-A3A2-4544-BB73-855203EB959A}" type="datetimeFigureOut">
              <a:rPr lang="de-CH" smtClean="0"/>
              <a:t>09.12.24</a:t>
            </a:fld>
            <a:endParaRPr lang="de-CH"/>
          </a:p>
        </p:txBody>
      </p:sp>
      <p:sp>
        <p:nvSpPr>
          <p:cNvPr id="5" name="Fußzeilenplatzhalter 4">
            <a:extLst>
              <a:ext uri="{FF2B5EF4-FFF2-40B4-BE49-F238E27FC236}">
                <a16:creationId xmlns:a16="http://schemas.microsoft.com/office/drawing/2014/main" id="{5A215397-4C59-4AF4-900E-CDB55FFDB9E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619EE22-BFB8-4762-BBDF-D3246FABEB73}"/>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63137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67817-0593-4B62-A547-35BF17CF338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A95F778E-C736-44AF-8760-D27001095A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9F52CD7-D98D-4526-9407-1F5628E72192}"/>
              </a:ext>
            </a:extLst>
          </p:cNvPr>
          <p:cNvSpPr>
            <a:spLocks noGrp="1"/>
          </p:cNvSpPr>
          <p:nvPr>
            <p:ph type="dt" sz="half" idx="10"/>
          </p:nvPr>
        </p:nvSpPr>
        <p:spPr/>
        <p:txBody>
          <a:bodyPr/>
          <a:lstStyle/>
          <a:p>
            <a:fld id="{AF7C9E21-A3A2-4544-BB73-855203EB959A}" type="datetimeFigureOut">
              <a:rPr lang="de-CH" smtClean="0"/>
              <a:t>09.12.24</a:t>
            </a:fld>
            <a:endParaRPr lang="de-CH"/>
          </a:p>
        </p:txBody>
      </p:sp>
      <p:sp>
        <p:nvSpPr>
          <p:cNvPr id="5" name="Fußzeilenplatzhalter 4">
            <a:extLst>
              <a:ext uri="{FF2B5EF4-FFF2-40B4-BE49-F238E27FC236}">
                <a16:creationId xmlns:a16="http://schemas.microsoft.com/office/drawing/2014/main" id="{902CDECE-336C-4DDE-BC6E-E259F5299F7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DB3B941-DE0A-4F64-9ECB-9B5D9304A529}"/>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155170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35755D-C3A0-4240-957E-DD30D23DBE0A}"/>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B7707FA0-672A-4E14-B0C1-20EFBE1287F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6AFE46E0-5285-4922-B266-77A5CEFA39A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9B39D235-AD89-4638-A269-67CC9A1AA8D6}"/>
              </a:ext>
            </a:extLst>
          </p:cNvPr>
          <p:cNvSpPr>
            <a:spLocks noGrp="1"/>
          </p:cNvSpPr>
          <p:nvPr>
            <p:ph type="dt" sz="half" idx="10"/>
          </p:nvPr>
        </p:nvSpPr>
        <p:spPr/>
        <p:txBody>
          <a:bodyPr/>
          <a:lstStyle/>
          <a:p>
            <a:fld id="{AF7C9E21-A3A2-4544-BB73-855203EB959A}" type="datetimeFigureOut">
              <a:rPr lang="de-CH" smtClean="0"/>
              <a:t>09.12.24</a:t>
            </a:fld>
            <a:endParaRPr lang="de-CH"/>
          </a:p>
        </p:txBody>
      </p:sp>
      <p:sp>
        <p:nvSpPr>
          <p:cNvPr id="6" name="Fußzeilenplatzhalter 5">
            <a:extLst>
              <a:ext uri="{FF2B5EF4-FFF2-40B4-BE49-F238E27FC236}">
                <a16:creationId xmlns:a16="http://schemas.microsoft.com/office/drawing/2014/main" id="{8272A255-B8C4-4CAF-AB58-68CB55B57F4E}"/>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46CC3BC1-C998-4022-B1AF-D91399E596CB}"/>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237053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6C3E9-632F-400B-B928-630D5679B58F}"/>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1353B59D-E092-42D3-930E-A12577AC07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D19B25E-6C3E-4DF1-A67B-FE1AB5ABDC0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38FB3D57-9B05-45E1-BFE7-F05745CAEE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4158606-372B-4384-96B6-7315CD8DC3C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FD0BA30B-2CF3-4F68-8E2E-DB64B695975E}"/>
              </a:ext>
            </a:extLst>
          </p:cNvPr>
          <p:cNvSpPr>
            <a:spLocks noGrp="1"/>
          </p:cNvSpPr>
          <p:nvPr>
            <p:ph type="dt" sz="half" idx="10"/>
          </p:nvPr>
        </p:nvSpPr>
        <p:spPr/>
        <p:txBody>
          <a:bodyPr/>
          <a:lstStyle/>
          <a:p>
            <a:fld id="{AF7C9E21-A3A2-4544-BB73-855203EB959A}" type="datetimeFigureOut">
              <a:rPr lang="de-CH" smtClean="0"/>
              <a:t>09.12.24</a:t>
            </a:fld>
            <a:endParaRPr lang="de-CH"/>
          </a:p>
        </p:txBody>
      </p:sp>
      <p:sp>
        <p:nvSpPr>
          <p:cNvPr id="8" name="Fußzeilenplatzhalter 7">
            <a:extLst>
              <a:ext uri="{FF2B5EF4-FFF2-40B4-BE49-F238E27FC236}">
                <a16:creationId xmlns:a16="http://schemas.microsoft.com/office/drawing/2014/main" id="{0EDD273E-2CF1-4BB8-A77E-03DE99F7EA42}"/>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E9BC5F14-53D0-4918-836B-CA76571EE07A}"/>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113498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7FB9C-3743-4730-823E-195E3450E4E1}"/>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D7BBA60-8BE5-405D-9A2B-2FFBF1255FF4}"/>
              </a:ext>
            </a:extLst>
          </p:cNvPr>
          <p:cNvSpPr>
            <a:spLocks noGrp="1"/>
          </p:cNvSpPr>
          <p:nvPr>
            <p:ph type="dt" sz="half" idx="10"/>
          </p:nvPr>
        </p:nvSpPr>
        <p:spPr/>
        <p:txBody>
          <a:bodyPr/>
          <a:lstStyle/>
          <a:p>
            <a:fld id="{AF7C9E21-A3A2-4544-BB73-855203EB959A}" type="datetimeFigureOut">
              <a:rPr lang="de-CH" smtClean="0"/>
              <a:t>09.12.24</a:t>
            </a:fld>
            <a:endParaRPr lang="de-CH"/>
          </a:p>
        </p:txBody>
      </p:sp>
      <p:sp>
        <p:nvSpPr>
          <p:cNvPr id="4" name="Fußzeilenplatzhalter 3">
            <a:extLst>
              <a:ext uri="{FF2B5EF4-FFF2-40B4-BE49-F238E27FC236}">
                <a16:creationId xmlns:a16="http://schemas.microsoft.com/office/drawing/2014/main" id="{C7A5013D-F796-487C-8AF0-34C8994CAA8E}"/>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4BE3C902-1D04-424B-99B4-DF2E32CB6E90}"/>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403717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B79CBF1-7191-4D84-B616-05062F1E8FD8}"/>
              </a:ext>
            </a:extLst>
          </p:cNvPr>
          <p:cNvSpPr>
            <a:spLocks noGrp="1"/>
          </p:cNvSpPr>
          <p:nvPr>
            <p:ph type="dt" sz="half" idx="10"/>
          </p:nvPr>
        </p:nvSpPr>
        <p:spPr/>
        <p:txBody>
          <a:bodyPr/>
          <a:lstStyle/>
          <a:p>
            <a:fld id="{AF7C9E21-A3A2-4544-BB73-855203EB959A}" type="datetimeFigureOut">
              <a:rPr lang="de-CH" smtClean="0"/>
              <a:t>09.12.24</a:t>
            </a:fld>
            <a:endParaRPr lang="de-CH"/>
          </a:p>
        </p:txBody>
      </p:sp>
      <p:sp>
        <p:nvSpPr>
          <p:cNvPr id="3" name="Fußzeilenplatzhalter 2">
            <a:extLst>
              <a:ext uri="{FF2B5EF4-FFF2-40B4-BE49-F238E27FC236}">
                <a16:creationId xmlns:a16="http://schemas.microsoft.com/office/drawing/2014/main" id="{6803C1B2-DD21-4332-8818-5E041652277C}"/>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0AAE2077-2E4A-436A-B325-ABE5AE8BAD5B}"/>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149197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A12B9-7FBF-4C7F-8776-4B80FCDB147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A5F2E29C-A3D1-468D-B41E-E72D5B1A4A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706B7305-BBA1-4CB2-B080-40F4F3440B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8102CC3-7E3A-4698-B9EB-983F9979D1E6}"/>
              </a:ext>
            </a:extLst>
          </p:cNvPr>
          <p:cNvSpPr>
            <a:spLocks noGrp="1"/>
          </p:cNvSpPr>
          <p:nvPr>
            <p:ph type="dt" sz="half" idx="10"/>
          </p:nvPr>
        </p:nvSpPr>
        <p:spPr/>
        <p:txBody>
          <a:bodyPr/>
          <a:lstStyle/>
          <a:p>
            <a:fld id="{AF7C9E21-A3A2-4544-BB73-855203EB959A}" type="datetimeFigureOut">
              <a:rPr lang="de-CH" smtClean="0"/>
              <a:t>09.12.24</a:t>
            </a:fld>
            <a:endParaRPr lang="de-CH"/>
          </a:p>
        </p:txBody>
      </p:sp>
      <p:sp>
        <p:nvSpPr>
          <p:cNvPr id="6" name="Fußzeilenplatzhalter 5">
            <a:extLst>
              <a:ext uri="{FF2B5EF4-FFF2-40B4-BE49-F238E27FC236}">
                <a16:creationId xmlns:a16="http://schemas.microsoft.com/office/drawing/2014/main" id="{E7A4D306-2759-4392-A722-ACC427148923}"/>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B5F3C0DD-B23A-435B-87E3-F546D9E246DF}"/>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1846198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52A6F8-EB31-49C0-92E8-9C7915DC177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20FF39D0-33AA-4924-8C59-EE4A09F7D2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D6956527-6704-4E16-B7EA-3E12D5BEA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596608C-8B0A-4FF7-ABC8-A323AFFCC527}"/>
              </a:ext>
            </a:extLst>
          </p:cNvPr>
          <p:cNvSpPr>
            <a:spLocks noGrp="1"/>
          </p:cNvSpPr>
          <p:nvPr>
            <p:ph type="dt" sz="half" idx="10"/>
          </p:nvPr>
        </p:nvSpPr>
        <p:spPr/>
        <p:txBody>
          <a:bodyPr/>
          <a:lstStyle/>
          <a:p>
            <a:fld id="{AF7C9E21-A3A2-4544-BB73-855203EB959A}" type="datetimeFigureOut">
              <a:rPr lang="de-CH" smtClean="0"/>
              <a:t>09.12.24</a:t>
            </a:fld>
            <a:endParaRPr lang="de-CH"/>
          </a:p>
        </p:txBody>
      </p:sp>
      <p:sp>
        <p:nvSpPr>
          <p:cNvPr id="6" name="Fußzeilenplatzhalter 5">
            <a:extLst>
              <a:ext uri="{FF2B5EF4-FFF2-40B4-BE49-F238E27FC236}">
                <a16:creationId xmlns:a16="http://schemas.microsoft.com/office/drawing/2014/main" id="{92D12B38-FD0E-4089-8A82-154F9EEC09EE}"/>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D5431DD6-A89C-4969-8227-23BC9A3D04E3}"/>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415743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09C5D0D-C593-4123-82C9-15E52A2E7C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1CEF2F44-C109-4A29-BED9-576B51C7C3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7BDE719-08B1-49CA-A30C-2236AF14B2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C9E21-A3A2-4544-BB73-855203EB959A}" type="datetimeFigureOut">
              <a:rPr lang="de-CH" smtClean="0"/>
              <a:t>09.12.24</a:t>
            </a:fld>
            <a:endParaRPr lang="de-CH"/>
          </a:p>
        </p:txBody>
      </p:sp>
      <p:sp>
        <p:nvSpPr>
          <p:cNvPr id="5" name="Fußzeilenplatzhalter 4">
            <a:extLst>
              <a:ext uri="{FF2B5EF4-FFF2-40B4-BE49-F238E27FC236}">
                <a16:creationId xmlns:a16="http://schemas.microsoft.com/office/drawing/2014/main" id="{0CAB2C0E-3A0F-4403-BAD1-4C4B2D84A7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5F847034-46A9-4F8D-B5CB-E83B76252C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F7AAD-3156-44FA-98AC-A5C92D002035}" type="slidenum">
              <a:rPr lang="de-CH" smtClean="0"/>
              <a:t>‹Nr.›</a:t>
            </a:fld>
            <a:endParaRPr lang="de-CH"/>
          </a:p>
        </p:txBody>
      </p:sp>
    </p:spTree>
    <p:extLst>
      <p:ext uri="{BB962C8B-B14F-4D97-AF65-F5344CB8AC3E}">
        <p14:creationId xmlns:p14="http://schemas.microsoft.com/office/powerpoint/2010/main" val="283835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D4AF7-590B-4D46-B9D5-5B072D4917D6}"/>
              </a:ext>
            </a:extLst>
          </p:cNvPr>
          <p:cNvSpPr>
            <a:spLocks noGrp="1"/>
          </p:cNvSpPr>
          <p:nvPr>
            <p:ph type="title"/>
          </p:nvPr>
        </p:nvSpPr>
        <p:spPr/>
        <p:txBody>
          <a:bodyPr/>
          <a:lstStyle/>
          <a:p>
            <a:r>
              <a:rPr lang="de-DE" sz="4400" b="1"/>
              <a:t>Galgenen</a:t>
            </a:r>
            <a:endParaRPr lang="de-CH"/>
          </a:p>
        </p:txBody>
      </p:sp>
      <p:sp>
        <p:nvSpPr>
          <p:cNvPr id="3" name="Inhaltsplatzhalter 2">
            <a:extLst>
              <a:ext uri="{FF2B5EF4-FFF2-40B4-BE49-F238E27FC236}">
                <a16:creationId xmlns:a16="http://schemas.microsoft.com/office/drawing/2014/main" id="{347B3792-3F37-4B3C-9B1F-C711678B1410}"/>
              </a:ext>
            </a:extLst>
          </p:cNvPr>
          <p:cNvSpPr>
            <a:spLocks noGrp="1"/>
          </p:cNvSpPr>
          <p:nvPr>
            <p:ph idx="1"/>
          </p:nvPr>
        </p:nvSpPr>
        <p:spPr>
          <a:xfrm>
            <a:off x="838200" y="735518"/>
            <a:ext cx="10515600" cy="4637671"/>
          </a:xfrm>
        </p:spPr>
        <p:txBody>
          <a:bodyPr>
            <a:noAutofit/>
          </a:bodyPr>
          <a:lstStyle/>
          <a:p>
            <a:pPr marL="0" indent="0" algn="ctr">
              <a:buNone/>
            </a:pPr>
            <a:br>
              <a:rPr lang="de-CH" altLang="de-DE" sz="5500"/>
            </a:br>
            <a:br>
              <a:rPr lang="de-CH" altLang="de-DE" sz="5500" b="1">
                <a:latin typeface="Century Gothic" panose="020B0502020202020204" pitchFamily="34" charset="0"/>
              </a:rPr>
            </a:br>
            <a:r>
              <a:rPr lang="de-CH" altLang="de-DE" sz="5500" b="1">
                <a:solidFill>
                  <a:srgbClr val="00B050"/>
                </a:solidFill>
                <a:latin typeface="Bradley Hand ITC" panose="03070402050302030203" pitchFamily="66" charset="0"/>
              </a:rPr>
              <a:t>Informationen zur </a:t>
            </a:r>
            <a:br>
              <a:rPr lang="de-CH" altLang="de-DE" sz="5500" b="1">
                <a:solidFill>
                  <a:srgbClr val="00B050"/>
                </a:solidFill>
                <a:latin typeface="Bradley Hand ITC" panose="03070402050302030203" pitchFamily="66" charset="0"/>
              </a:rPr>
            </a:br>
            <a:br>
              <a:rPr lang="de-CH" altLang="de-DE" sz="5500" b="1">
                <a:solidFill>
                  <a:srgbClr val="00B050"/>
                </a:solidFill>
                <a:latin typeface="Bradley Hand ITC" panose="03070402050302030203" pitchFamily="66" charset="0"/>
              </a:rPr>
            </a:br>
            <a:r>
              <a:rPr lang="de-CH" altLang="de-DE" sz="5500" b="1">
                <a:solidFill>
                  <a:srgbClr val="00B050"/>
                </a:solidFill>
                <a:latin typeface="Bradley Hand ITC" panose="03070402050302030203" pitchFamily="66" charset="0"/>
              </a:rPr>
              <a:t>EINFÜHRUNGSKLASSE (EK)</a:t>
            </a:r>
            <a:endParaRPr lang="de-CH" sz="5500" b="1">
              <a:solidFill>
                <a:srgbClr val="00B050"/>
              </a:solidFill>
              <a:latin typeface="Bradley Hand ITC" panose="03070402050302030203" pitchFamily="66" charset="0"/>
            </a:endParaRPr>
          </a:p>
        </p:txBody>
      </p:sp>
      <p:pic>
        <p:nvPicPr>
          <p:cNvPr id="4" name="Grafik 1">
            <a:extLst>
              <a:ext uri="{FF2B5EF4-FFF2-40B4-BE49-F238E27FC236}">
                <a16:creationId xmlns:a16="http://schemas.microsoft.com/office/drawing/2014/main" id="{22404342-B290-4BEE-B486-B7A435A76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266541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D147E3F2-145B-4D33-990E-392809F89EBE}"/>
              </a:ext>
            </a:extLst>
          </p:cNvPr>
          <p:cNvSpPr txBox="1"/>
          <p:nvPr/>
        </p:nvSpPr>
        <p:spPr>
          <a:xfrm>
            <a:off x="8380004" y="735518"/>
            <a:ext cx="3168352" cy="584775"/>
          </a:xfrm>
          <a:prstGeom prst="rect">
            <a:avLst/>
          </a:prstGeom>
          <a:noFill/>
        </p:spPr>
        <p:txBody>
          <a:bodyPr wrap="square" rtlCol="0">
            <a:spAutoFit/>
          </a:bodyPr>
          <a:lstStyle/>
          <a:p>
            <a:r>
              <a:rPr lang="de-DE" sz="3200" b="1"/>
              <a:t>Schule Galgenen</a:t>
            </a:r>
            <a:endParaRPr lang="de-CH" sz="3200" b="1"/>
          </a:p>
        </p:txBody>
      </p:sp>
    </p:spTree>
    <p:extLst>
      <p:ext uri="{BB962C8B-B14F-4D97-AF65-F5344CB8AC3E}">
        <p14:creationId xmlns:p14="http://schemas.microsoft.com/office/powerpoint/2010/main" val="1852653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1">
            <a:extLst>
              <a:ext uri="{FF2B5EF4-FFF2-40B4-BE49-F238E27FC236}">
                <a16:creationId xmlns:a16="http://schemas.microsoft.com/office/drawing/2014/main" id="{B8323712-D697-49BD-B2AB-B1884E898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4"/>
            <a:ext cx="3882830" cy="160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625E88EA-77C4-4D15-BC4E-94BAC77C6221}"/>
              </a:ext>
            </a:extLst>
          </p:cNvPr>
          <p:cNvSpPr txBox="1"/>
          <p:nvPr/>
        </p:nvSpPr>
        <p:spPr>
          <a:xfrm>
            <a:off x="7641021" y="483476"/>
            <a:ext cx="4235669" cy="523220"/>
          </a:xfrm>
          <a:prstGeom prst="rect">
            <a:avLst/>
          </a:prstGeom>
          <a:noFill/>
        </p:spPr>
        <p:txBody>
          <a:bodyPr wrap="square" rtlCol="0">
            <a:spAutoFit/>
          </a:bodyPr>
          <a:lstStyle/>
          <a:p>
            <a:r>
              <a:rPr lang="de-DE" sz="2800">
                <a:latin typeface="Century Gothic" panose="020B0502020202020204" pitchFamily="34" charset="0"/>
              </a:rPr>
              <a:t>Schule Galgenen</a:t>
            </a:r>
            <a:endParaRPr lang="de-CH" sz="2800">
              <a:latin typeface="Century Gothic" panose="020B0502020202020204" pitchFamily="34" charset="0"/>
            </a:endParaRPr>
          </a:p>
        </p:txBody>
      </p:sp>
      <p:pic>
        <p:nvPicPr>
          <p:cNvPr id="2" name="Grafik 1"/>
          <p:cNvPicPr>
            <a:picLocks noChangeAspect="1"/>
          </p:cNvPicPr>
          <p:nvPr/>
        </p:nvPicPr>
        <p:blipFill>
          <a:blip r:embed="rId3"/>
          <a:stretch>
            <a:fillRect/>
          </a:stretch>
        </p:blipFill>
        <p:spPr>
          <a:xfrm>
            <a:off x="3219450" y="1876424"/>
            <a:ext cx="7769458" cy="4193449"/>
          </a:xfrm>
          <a:prstGeom prst="rect">
            <a:avLst/>
          </a:prstGeom>
        </p:spPr>
      </p:pic>
    </p:spTree>
    <p:extLst>
      <p:ext uri="{BB962C8B-B14F-4D97-AF65-F5344CB8AC3E}">
        <p14:creationId xmlns:p14="http://schemas.microsoft.com/office/powerpoint/2010/main" val="48065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7877357-31FF-4090-995B-23526579B415}"/>
              </a:ext>
            </a:extLst>
          </p:cNvPr>
          <p:cNvSpPr>
            <a:spLocks noGrp="1"/>
          </p:cNvSpPr>
          <p:nvPr>
            <p:ph idx="1"/>
          </p:nvPr>
        </p:nvSpPr>
        <p:spPr>
          <a:xfrm>
            <a:off x="2357120" y="936236"/>
            <a:ext cx="8996680" cy="4809717"/>
          </a:xfrm>
        </p:spPr>
        <p:txBody>
          <a:bodyPr/>
          <a:lstStyle/>
          <a:p>
            <a:pPr marL="0" indent="0">
              <a:buNone/>
            </a:pPr>
            <a:endParaRPr lang="de-DE" sz="3600"/>
          </a:p>
          <a:p>
            <a:pPr marL="0" indent="0">
              <a:buNone/>
            </a:pPr>
            <a:r>
              <a:rPr lang="de-DE" b="1">
                <a:latin typeface="Century Gothic" panose="020B0502020202020204" pitchFamily="34" charset="0"/>
              </a:rPr>
              <a:t>    Doris Mattia </a:t>
            </a:r>
          </a:p>
          <a:p>
            <a:pPr marL="457200" lvl="1" indent="0">
              <a:buNone/>
            </a:pPr>
            <a:endParaRPr lang="de-CH">
              <a:latin typeface="Century Gothic" panose="020B0502020202020204" pitchFamily="34" charset="0"/>
            </a:endParaRPr>
          </a:p>
          <a:p>
            <a:pPr lvl="1">
              <a:lnSpc>
                <a:spcPct val="150000"/>
              </a:lnSpc>
            </a:pPr>
            <a:r>
              <a:rPr lang="de-CH">
                <a:latin typeface="Century Gothic" panose="020B0502020202020204" pitchFamily="34" charset="0"/>
              </a:rPr>
              <a:t>Ich arbeite seit 36 Jahren auf verschiedenen Stufen und in unterschiedlichen Funktionen als Lehrperson.</a:t>
            </a:r>
          </a:p>
          <a:p>
            <a:pPr marL="457200" lvl="1" indent="0">
              <a:buNone/>
            </a:pPr>
            <a:endParaRPr lang="de-CH">
              <a:latin typeface="Century Gothic" panose="020B0502020202020204" pitchFamily="34" charset="0"/>
            </a:endParaRPr>
          </a:p>
          <a:p>
            <a:pPr lvl="1">
              <a:lnSpc>
                <a:spcPct val="150000"/>
              </a:lnSpc>
            </a:pPr>
            <a:r>
              <a:rPr lang="de-CH">
                <a:latin typeface="Century Gothic" panose="020B0502020202020204" pitchFamily="34" charset="0"/>
              </a:rPr>
              <a:t>Seit Sommer 2022 bin ich Klassenlehrperson der Einführungsklasse.</a:t>
            </a:r>
          </a:p>
        </p:txBody>
      </p:sp>
      <p:sp>
        <p:nvSpPr>
          <p:cNvPr id="5" name="Rechteck 4">
            <a:extLst>
              <a:ext uri="{FF2B5EF4-FFF2-40B4-BE49-F238E27FC236}">
                <a16:creationId xmlns:a16="http://schemas.microsoft.com/office/drawing/2014/main" id="{505422AC-A062-4B94-8086-9574DA636C1B}"/>
              </a:ext>
            </a:extLst>
          </p:cNvPr>
          <p:cNvSpPr/>
          <p:nvPr/>
        </p:nvSpPr>
        <p:spPr>
          <a:xfrm>
            <a:off x="0" y="36578"/>
            <a:ext cx="1913641" cy="68580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24896E29-ADB6-4E07-95F4-46F1EF1CA7C9}"/>
              </a:ext>
            </a:extLst>
          </p:cNvPr>
          <p:cNvSpPr txBox="1"/>
          <p:nvPr/>
        </p:nvSpPr>
        <p:spPr>
          <a:xfrm>
            <a:off x="89423" y="141795"/>
            <a:ext cx="1753386" cy="646331"/>
          </a:xfrm>
          <a:prstGeom prst="rect">
            <a:avLst/>
          </a:prstGeom>
          <a:solidFill>
            <a:srgbClr val="FFFF00"/>
          </a:solidFill>
        </p:spPr>
        <p:txBody>
          <a:bodyPr wrap="square" rtlCol="0">
            <a:spAutoFit/>
          </a:bodyPr>
          <a:lstStyle/>
          <a:p>
            <a:r>
              <a:rPr lang="de-DE"/>
              <a:t>Zu meiner Person:</a:t>
            </a:r>
          </a:p>
        </p:txBody>
      </p:sp>
      <p:sp>
        <p:nvSpPr>
          <p:cNvPr id="15" name="Textfeld 14">
            <a:extLst>
              <a:ext uri="{FF2B5EF4-FFF2-40B4-BE49-F238E27FC236}">
                <a16:creationId xmlns:a16="http://schemas.microsoft.com/office/drawing/2014/main" id="{82C04722-282B-4235-93AD-C0EB6B7A6742}"/>
              </a:ext>
            </a:extLst>
          </p:cNvPr>
          <p:cNvSpPr txBox="1"/>
          <p:nvPr/>
        </p:nvSpPr>
        <p:spPr>
          <a:xfrm>
            <a:off x="89423" y="1044080"/>
            <a:ext cx="1753386" cy="646331"/>
          </a:xfrm>
          <a:prstGeom prst="rect">
            <a:avLst/>
          </a:prstGeom>
          <a:solidFill>
            <a:srgbClr val="00B0F0"/>
          </a:solidFill>
        </p:spPr>
        <p:txBody>
          <a:bodyPr wrap="square" rtlCol="0">
            <a:spAutoFit/>
          </a:bodyPr>
          <a:lstStyle/>
          <a:p>
            <a:r>
              <a:rPr lang="de-DE"/>
              <a:t>Was ist eine EK?</a:t>
            </a:r>
          </a:p>
          <a:p>
            <a:endParaRPr lang="de-CH"/>
          </a:p>
        </p:txBody>
      </p:sp>
      <p:sp>
        <p:nvSpPr>
          <p:cNvPr id="16" name="Textfeld 15">
            <a:extLst>
              <a:ext uri="{FF2B5EF4-FFF2-40B4-BE49-F238E27FC236}">
                <a16:creationId xmlns:a16="http://schemas.microsoft.com/office/drawing/2014/main" id="{03CFD78B-92C0-45B5-B753-8F8D76967C5E}"/>
              </a:ext>
            </a:extLst>
          </p:cNvPr>
          <p:cNvSpPr txBox="1"/>
          <p:nvPr/>
        </p:nvSpPr>
        <p:spPr>
          <a:xfrm>
            <a:off x="89423" y="1979051"/>
            <a:ext cx="1753386" cy="646331"/>
          </a:xfrm>
          <a:prstGeom prst="rect">
            <a:avLst/>
          </a:prstGeom>
          <a:solidFill>
            <a:srgbClr val="00B0F0"/>
          </a:solidFill>
        </p:spPr>
        <p:txBody>
          <a:bodyPr wrap="square" rtlCol="0">
            <a:spAutoFit/>
          </a:bodyPr>
          <a:lstStyle/>
          <a:p>
            <a:r>
              <a:rPr lang="de-DE"/>
              <a:t>Warum braucht es eine EK?</a:t>
            </a:r>
            <a:endParaRPr lang="de-CH"/>
          </a:p>
        </p:txBody>
      </p:sp>
      <p:sp>
        <p:nvSpPr>
          <p:cNvPr id="17" name="Textfeld 16">
            <a:extLst>
              <a:ext uri="{FF2B5EF4-FFF2-40B4-BE49-F238E27FC236}">
                <a16:creationId xmlns:a16="http://schemas.microsoft.com/office/drawing/2014/main" id="{A9A3CA0C-D19F-4CF6-8749-868A97C54F5D}"/>
              </a:ext>
            </a:extLst>
          </p:cNvPr>
          <p:cNvSpPr txBox="1"/>
          <p:nvPr/>
        </p:nvSpPr>
        <p:spPr>
          <a:xfrm>
            <a:off x="89423" y="2971247"/>
            <a:ext cx="1753386" cy="646331"/>
          </a:xfrm>
          <a:prstGeom prst="rect">
            <a:avLst/>
          </a:prstGeom>
          <a:solidFill>
            <a:srgbClr val="00B0F0"/>
          </a:solidFill>
        </p:spPr>
        <p:txBody>
          <a:bodyPr wrap="square" rtlCol="0">
            <a:spAutoFit/>
          </a:bodyPr>
          <a:lstStyle/>
          <a:p>
            <a:r>
              <a:rPr lang="de-DE"/>
              <a:t>Ziele der EK?</a:t>
            </a:r>
          </a:p>
          <a:p>
            <a:endParaRPr lang="de-CH"/>
          </a:p>
        </p:txBody>
      </p:sp>
      <p:sp>
        <p:nvSpPr>
          <p:cNvPr id="18" name="Textfeld 17">
            <a:extLst>
              <a:ext uri="{FF2B5EF4-FFF2-40B4-BE49-F238E27FC236}">
                <a16:creationId xmlns:a16="http://schemas.microsoft.com/office/drawing/2014/main" id="{99A26C3A-DADD-4D10-8EB6-A69E4F5A4E67}"/>
              </a:ext>
            </a:extLst>
          </p:cNvPr>
          <p:cNvSpPr txBox="1"/>
          <p:nvPr/>
        </p:nvSpPr>
        <p:spPr>
          <a:xfrm>
            <a:off x="77849" y="3947350"/>
            <a:ext cx="1753386" cy="646331"/>
          </a:xfrm>
          <a:prstGeom prst="rect">
            <a:avLst/>
          </a:prstGeom>
          <a:solidFill>
            <a:srgbClr val="00B0F0"/>
          </a:solidFill>
        </p:spPr>
        <p:txBody>
          <a:bodyPr wrap="square" rtlCol="0">
            <a:spAutoFit/>
          </a:bodyPr>
          <a:lstStyle/>
          <a:p>
            <a:r>
              <a:rPr lang="de-DE"/>
              <a:t>Vorteil für welche Kinder ?</a:t>
            </a:r>
            <a:endParaRPr lang="de-CH"/>
          </a:p>
        </p:txBody>
      </p:sp>
      <p:sp>
        <p:nvSpPr>
          <p:cNvPr id="20" name="Textfeld 19">
            <a:extLst>
              <a:ext uri="{FF2B5EF4-FFF2-40B4-BE49-F238E27FC236}">
                <a16:creationId xmlns:a16="http://schemas.microsoft.com/office/drawing/2014/main" id="{630BA910-47FB-40F3-9B93-987FFDF4A299}"/>
              </a:ext>
            </a:extLst>
          </p:cNvPr>
          <p:cNvSpPr txBox="1"/>
          <p:nvPr/>
        </p:nvSpPr>
        <p:spPr>
          <a:xfrm>
            <a:off x="89423" y="4991500"/>
            <a:ext cx="1753386" cy="646331"/>
          </a:xfrm>
          <a:prstGeom prst="rect">
            <a:avLst/>
          </a:prstGeom>
          <a:solidFill>
            <a:srgbClr val="00B0F0"/>
          </a:solidFill>
        </p:spPr>
        <p:txBody>
          <a:bodyPr wrap="square" rtlCol="0">
            <a:spAutoFit/>
          </a:bodyPr>
          <a:lstStyle/>
          <a:p>
            <a:r>
              <a:rPr lang="de-DE"/>
              <a:t>Vorgehen und Ablauf</a:t>
            </a:r>
            <a:endParaRPr lang="de-CH"/>
          </a:p>
        </p:txBody>
      </p:sp>
      <p:sp>
        <p:nvSpPr>
          <p:cNvPr id="21" name="Textfeld 20">
            <a:extLst>
              <a:ext uri="{FF2B5EF4-FFF2-40B4-BE49-F238E27FC236}">
                <a16:creationId xmlns:a16="http://schemas.microsoft.com/office/drawing/2014/main" id="{72F15E2C-83F4-421C-B67A-07350717E135}"/>
              </a:ext>
            </a:extLst>
          </p:cNvPr>
          <p:cNvSpPr txBox="1"/>
          <p:nvPr/>
        </p:nvSpPr>
        <p:spPr>
          <a:xfrm>
            <a:off x="77849" y="6031891"/>
            <a:ext cx="1753386" cy="646331"/>
          </a:xfrm>
          <a:prstGeom prst="rect">
            <a:avLst/>
          </a:prstGeom>
          <a:solidFill>
            <a:srgbClr val="00B0F0"/>
          </a:solidFill>
        </p:spPr>
        <p:txBody>
          <a:bodyPr wrap="square" rtlCol="0">
            <a:spAutoFit/>
          </a:bodyPr>
          <a:lstStyle/>
          <a:p>
            <a:r>
              <a:rPr lang="de-DE"/>
              <a:t>Varia</a:t>
            </a:r>
          </a:p>
          <a:p>
            <a:endParaRPr lang="de-DE"/>
          </a:p>
        </p:txBody>
      </p:sp>
      <p:sp>
        <p:nvSpPr>
          <p:cNvPr id="6" name="Titel 5">
            <a:extLst>
              <a:ext uri="{FF2B5EF4-FFF2-40B4-BE49-F238E27FC236}">
                <a16:creationId xmlns:a16="http://schemas.microsoft.com/office/drawing/2014/main" id="{9FA9AFB2-34F5-621E-515A-8A2D88778BF0}"/>
              </a:ext>
            </a:extLst>
          </p:cNvPr>
          <p:cNvSpPr>
            <a:spLocks noGrp="1"/>
          </p:cNvSpPr>
          <p:nvPr>
            <p:ph type="title"/>
          </p:nvPr>
        </p:nvSpPr>
        <p:spPr/>
        <p:txBody>
          <a:bodyPr/>
          <a:lstStyle/>
          <a:p>
            <a:endParaRPr lang="de-CH"/>
          </a:p>
        </p:txBody>
      </p:sp>
    </p:spTree>
    <p:extLst>
      <p:ext uri="{BB962C8B-B14F-4D97-AF65-F5344CB8AC3E}">
        <p14:creationId xmlns:p14="http://schemas.microsoft.com/office/powerpoint/2010/main" val="57426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28416-A72E-49C0-B36A-8B76C987BCB5}"/>
              </a:ext>
            </a:extLst>
          </p:cNvPr>
          <p:cNvSpPr>
            <a:spLocks noGrp="1"/>
          </p:cNvSpPr>
          <p:nvPr>
            <p:ph type="title"/>
          </p:nvPr>
        </p:nvSpPr>
        <p:spPr>
          <a:xfrm>
            <a:off x="2357120" y="365125"/>
            <a:ext cx="8996680" cy="1325563"/>
          </a:xfrm>
        </p:spPr>
        <p:txBody>
          <a:bodyPr/>
          <a:lstStyle/>
          <a:p>
            <a:r>
              <a:rPr lang="de-DE">
                <a:latin typeface="Century Gothic" panose="020B0502020202020204" pitchFamily="34" charset="0"/>
              </a:rPr>
              <a:t>Was ist eine EK?</a:t>
            </a:r>
            <a:endParaRPr lang="de-CH">
              <a:latin typeface="Century Gothic" panose="020B0502020202020204" pitchFamily="34" charset="0"/>
            </a:endParaRPr>
          </a:p>
        </p:txBody>
      </p:sp>
      <p:sp>
        <p:nvSpPr>
          <p:cNvPr id="3" name="Inhaltsplatzhalter 2">
            <a:extLst>
              <a:ext uri="{FF2B5EF4-FFF2-40B4-BE49-F238E27FC236}">
                <a16:creationId xmlns:a16="http://schemas.microsoft.com/office/drawing/2014/main" id="{47877357-31FF-4090-995B-23526579B415}"/>
              </a:ext>
            </a:extLst>
          </p:cNvPr>
          <p:cNvSpPr>
            <a:spLocks noGrp="1"/>
          </p:cNvSpPr>
          <p:nvPr>
            <p:ph idx="1"/>
          </p:nvPr>
        </p:nvSpPr>
        <p:spPr>
          <a:xfrm>
            <a:off x="2357119" y="1825625"/>
            <a:ext cx="9181737" cy="4351338"/>
          </a:xfrm>
        </p:spPr>
        <p:txBody>
          <a:bodyPr>
            <a:normAutofit/>
          </a:bodyPr>
          <a:lstStyle/>
          <a:p>
            <a:pPr>
              <a:lnSpc>
                <a:spcPct val="150000"/>
              </a:lnSpc>
            </a:pPr>
            <a:r>
              <a:rPr lang="de-CH" sz="2800">
                <a:latin typeface="Century Gothic" panose="020B0502020202020204" pitchFamily="34" charset="0"/>
              </a:rPr>
              <a:t>EK= Einführungsklasse</a:t>
            </a:r>
            <a:endParaRPr lang="de-CH">
              <a:latin typeface="Century Gothic" panose="020B0502020202020204" pitchFamily="34" charset="0"/>
            </a:endParaRPr>
          </a:p>
          <a:p>
            <a:pPr>
              <a:lnSpc>
                <a:spcPct val="150000"/>
              </a:lnSpc>
            </a:pPr>
            <a:r>
              <a:rPr lang="de-CH" sz="2800">
                <a:latin typeface="Century Gothic" panose="020B0502020202020204" pitchFamily="34" charset="0"/>
              </a:rPr>
              <a:t>Der Lernstoff der 1. Primarklasse wird in zwei Jahren vermittelt.</a:t>
            </a:r>
          </a:p>
          <a:p>
            <a:pPr>
              <a:lnSpc>
                <a:spcPct val="150000"/>
              </a:lnSpc>
            </a:pPr>
            <a:r>
              <a:rPr lang="de-CH" sz="2800">
                <a:latin typeface="Century Gothic" panose="020B0502020202020204" pitchFamily="34" charset="0"/>
              </a:rPr>
              <a:t>Die Kompetenzen und Ziele des Lehrplan 21 im Zyklus 1 sind die Grundlagen.</a:t>
            </a:r>
          </a:p>
          <a:p>
            <a:pPr>
              <a:lnSpc>
                <a:spcPct val="150000"/>
              </a:lnSpc>
            </a:pPr>
            <a:r>
              <a:rPr lang="de-CH" sz="2800">
                <a:latin typeface="Century Gothic" panose="020B0502020202020204" pitchFamily="34" charset="0"/>
              </a:rPr>
              <a:t>Nach der EK kommt das Kind in die 2. Primarklasse.</a:t>
            </a:r>
          </a:p>
          <a:p>
            <a:endParaRPr lang="de-CH"/>
          </a:p>
        </p:txBody>
      </p:sp>
      <p:sp>
        <p:nvSpPr>
          <p:cNvPr id="5" name="Rechteck 4">
            <a:extLst>
              <a:ext uri="{FF2B5EF4-FFF2-40B4-BE49-F238E27FC236}">
                <a16:creationId xmlns:a16="http://schemas.microsoft.com/office/drawing/2014/main" id="{505422AC-A062-4B94-8086-9574DA636C1B}"/>
              </a:ext>
            </a:extLst>
          </p:cNvPr>
          <p:cNvSpPr/>
          <p:nvPr/>
        </p:nvSpPr>
        <p:spPr>
          <a:xfrm>
            <a:off x="0" y="0"/>
            <a:ext cx="1913641" cy="68580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24896E29-ADB6-4E07-95F4-46F1EF1CA7C9}"/>
              </a:ext>
            </a:extLst>
          </p:cNvPr>
          <p:cNvSpPr txBox="1"/>
          <p:nvPr/>
        </p:nvSpPr>
        <p:spPr>
          <a:xfrm>
            <a:off x="89423" y="141795"/>
            <a:ext cx="1753386" cy="646331"/>
          </a:xfrm>
          <a:prstGeom prst="rect">
            <a:avLst/>
          </a:prstGeom>
          <a:solidFill>
            <a:srgbClr val="00B0F0"/>
          </a:solidFill>
        </p:spPr>
        <p:txBody>
          <a:bodyPr wrap="square" rtlCol="0">
            <a:spAutoFit/>
          </a:bodyPr>
          <a:lstStyle/>
          <a:p>
            <a:r>
              <a:rPr lang="de-DE"/>
              <a:t>Vorstellrunde</a:t>
            </a:r>
          </a:p>
          <a:p>
            <a:endParaRPr lang="de-CH"/>
          </a:p>
        </p:txBody>
      </p:sp>
      <p:sp>
        <p:nvSpPr>
          <p:cNvPr id="15" name="Textfeld 14">
            <a:extLst>
              <a:ext uri="{FF2B5EF4-FFF2-40B4-BE49-F238E27FC236}">
                <a16:creationId xmlns:a16="http://schemas.microsoft.com/office/drawing/2014/main" id="{82C04722-282B-4235-93AD-C0EB6B7A6742}"/>
              </a:ext>
            </a:extLst>
          </p:cNvPr>
          <p:cNvSpPr txBox="1"/>
          <p:nvPr/>
        </p:nvSpPr>
        <p:spPr>
          <a:xfrm>
            <a:off x="114535" y="1081243"/>
            <a:ext cx="1753386" cy="646331"/>
          </a:xfrm>
          <a:prstGeom prst="rect">
            <a:avLst/>
          </a:prstGeom>
          <a:solidFill>
            <a:srgbClr val="FFFF00"/>
          </a:solidFill>
        </p:spPr>
        <p:txBody>
          <a:bodyPr wrap="square" rtlCol="0">
            <a:spAutoFit/>
          </a:bodyPr>
          <a:lstStyle/>
          <a:p>
            <a:r>
              <a:rPr lang="de-DE"/>
              <a:t>Was ist eine EK?</a:t>
            </a:r>
          </a:p>
          <a:p>
            <a:endParaRPr lang="de-CH"/>
          </a:p>
        </p:txBody>
      </p:sp>
      <p:sp>
        <p:nvSpPr>
          <p:cNvPr id="16" name="Textfeld 15">
            <a:extLst>
              <a:ext uri="{FF2B5EF4-FFF2-40B4-BE49-F238E27FC236}">
                <a16:creationId xmlns:a16="http://schemas.microsoft.com/office/drawing/2014/main" id="{03CFD78B-92C0-45B5-B753-8F8D76967C5E}"/>
              </a:ext>
            </a:extLst>
          </p:cNvPr>
          <p:cNvSpPr txBox="1"/>
          <p:nvPr/>
        </p:nvSpPr>
        <p:spPr>
          <a:xfrm>
            <a:off x="89423" y="2026146"/>
            <a:ext cx="1753386" cy="646331"/>
          </a:xfrm>
          <a:prstGeom prst="rect">
            <a:avLst/>
          </a:prstGeom>
          <a:solidFill>
            <a:srgbClr val="00B0F0"/>
          </a:solidFill>
        </p:spPr>
        <p:txBody>
          <a:bodyPr wrap="square" rtlCol="0">
            <a:spAutoFit/>
          </a:bodyPr>
          <a:lstStyle/>
          <a:p>
            <a:r>
              <a:rPr lang="de-DE"/>
              <a:t>Warum braucht es eine EK?</a:t>
            </a:r>
            <a:endParaRPr lang="de-CH"/>
          </a:p>
        </p:txBody>
      </p:sp>
      <p:sp>
        <p:nvSpPr>
          <p:cNvPr id="17" name="Textfeld 16">
            <a:extLst>
              <a:ext uri="{FF2B5EF4-FFF2-40B4-BE49-F238E27FC236}">
                <a16:creationId xmlns:a16="http://schemas.microsoft.com/office/drawing/2014/main" id="{A9A3CA0C-D19F-4CF6-8749-868A97C54F5D}"/>
              </a:ext>
            </a:extLst>
          </p:cNvPr>
          <p:cNvSpPr txBox="1"/>
          <p:nvPr/>
        </p:nvSpPr>
        <p:spPr>
          <a:xfrm>
            <a:off x="77849" y="2993852"/>
            <a:ext cx="1753386" cy="646331"/>
          </a:xfrm>
          <a:prstGeom prst="rect">
            <a:avLst/>
          </a:prstGeom>
          <a:solidFill>
            <a:srgbClr val="00B0F0"/>
          </a:solidFill>
        </p:spPr>
        <p:txBody>
          <a:bodyPr wrap="square" rtlCol="0">
            <a:spAutoFit/>
          </a:bodyPr>
          <a:lstStyle/>
          <a:p>
            <a:r>
              <a:rPr lang="de-DE"/>
              <a:t>Ziele der EK?</a:t>
            </a:r>
          </a:p>
          <a:p>
            <a:endParaRPr lang="de-CH"/>
          </a:p>
        </p:txBody>
      </p:sp>
      <p:sp>
        <p:nvSpPr>
          <p:cNvPr id="18" name="Textfeld 17">
            <a:extLst>
              <a:ext uri="{FF2B5EF4-FFF2-40B4-BE49-F238E27FC236}">
                <a16:creationId xmlns:a16="http://schemas.microsoft.com/office/drawing/2014/main" id="{99A26C3A-DADD-4D10-8EB6-A69E4F5A4E67}"/>
              </a:ext>
            </a:extLst>
          </p:cNvPr>
          <p:cNvSpPr txBox="1"/>
          <p:nvPr/>
        </p:nvSpPr>
        <p:spPr>
          <a:xfrm>
            <a:off x="89423" y="4024894"/>
            <a:ext cx="1753386" cy="646331"/>
          </a:xfrm>
          <a:prstGeom prst="rect">
            <a:avLst/>
          </a:prstGeom>
          <a:solidFill>
            <a:srgbClr val="00B0F0"/>
          </a:solidFill>
        </p:spPr>
        <p:txBody>
          <a:bodyPr wrap="square" rtlCol="0">
            <a:spAutoFit/>
          </a:bodyPr>
          <a:lstStyle/>
          <a:p>
            <a:r>
              <a:rPr lang="de-DE"/>
              <a:t>Vorteil für welche Kinder ?</a:t>
            </a:r>
            <a:endParaRPr lang="de-CH"/>
          </a:p>
        </p:txBody>
      </p:sp>
      <p:sp>
        <p:nvSpPr>
          <p:cNvPr id="20" name="Textfeld 19">
            <a:extLst>
              <a:ext uri="{FF2B5EF4-FFF2-40B4-BE49-F238E27FC236}">
                <a16:creationId xmlns:a16="http://schemas.microsoft.com/office/drawing/2014/main" id="{630BA910-47FB-40F3-9B93-987FFDF4A299}"/>
              </a:ext>
            </a:extLst>
          </p:cNvPr>
          <p:cNvSpPr txBox="1"/>
          <p:nvPr/>
        </p:nvSpPr>
        <p:spPr>
          <a:xfrm>
            <a:off x="114535" y="5017877"/>
            <a:ext cx="1753386" cy="646331"/>
          </a:xfrm>
          <a:prstGeom prst="rect">
            <a:avLst/>
          </a:prstGeom>
          <a:solidFill>
            <a:srgbClr val="00B0F0"/>
          </a:solidFill>
        </p:spPr>
        <p:txBody>
          <a:bodyPr wrap="square" rtlCol="0">
            <a:spAutoFit/>
          </a:bodyPr>
          <a:lstStyle/>
          <a:p>
            <a:r>
              <a:rPr lang="de-DE"/>
              <a:t>Vorgehen und Ablauf</a:t>
            </a:r>
            <a:endParaRPr lang="de-CH"/>
          </a:p>
        </p:txBody>
      </p:sp>
      <p:sp>
        <p:nvSpPr>
          <p:cNvPr id="21" name="Textfeld 20">
            <a:extLst>
              <a:ext uri="{FF2B5EF4-FFF2-40B4-BE49-F238E27FC236}">
                <a16:creationId xmlns:a16="http://schemas.microsoft.com/office/drawing/2014/main" id="{72F15E2C-83F4-421C-B67A-07350717E135}"/>
              </a:ext>
            </a:extLst>
          </p:cNvPr>
          <p:cNvSpPr txBox="1"/>
          <p:nvPr/>
        </p:nvSpPr>
        <p:spPr>
          <a:xfrm>
            <a:off x="77849" y="6031891"/>
            <a:ext cx="1753386" cy="646331"/>
          </a:xfrm>
          <a:prstGeom prst="rect">
            <a:avLst/>
          </a:prstGeom>
          <a:solidFill>
            <a:srgbClr val="00B0F0"/>
          </a:solidFill>
        </p:spPr>
        <p:txBody>
          <a:bodyPr wrap="square" rtlCol="0">
            <a:spAutoFit/>
          </a:bodyPr>
          <a:lstStyle/>
          <a:p>
            <a:r>
              <a:rPr lang="de-DE"/>
              <a:t>Varia</a:t>
            </a:r>
          </a:p>
          <a:p>
            <a:endParaRPr lang="de-DE"/>
          </a:p>
        </p:txBody>
      </p:sp>
    </p:spTree>
    <p:extLst>
      <p:ext uri="{BB962C8B-B14F-4D97-AF65-F5344CB8AC3E}">
        <p14:creationId xmlns:p14="http://schemas.microsoft.com/office/powerpoint/2010/main" val="319220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28416-A72E-49C0-B36A-8B76C987BCB5}"/>
              </a:ext>
            </a:extLst>
          </p:cNvPr>
          <p:cNvSpPr>
            <a:spLocks noGrp="1"/>
          </p:cNvSpPr>
          <p:nvPr>
            <p:ph type="title"/>
          </p:nvPr>
        </p:nvSpPr>
        <p:spPr>
          <a:xfrm>
            <a:off x="2357120" y="365125"/>
            <a:ext cx="8996680" cy="1325563"/>
          </a:xfrm>
        </p:spPr>
        <p:txBody>
          <a:bodyPr/>
          <a:lstStyle/>
          <a:p>
            <a:r>
              <a:rPr lang="de-DE">
                <a:latin typeface="Century Gothic" panose="020B0502020202020204" pitchFamily="34" charset="0"/>
              </a:rPr>
              <a:t>Warum braucht es eine EK?</a:t>
            </a:r>
            <a:endParaRPr lang="de-CH">
              <a:latin typeface="Century Gothic" panose="020B0502020202020204" pitchFamily="34" charset="0"/>
            </a:endParaRPr>
          </a:p>
        </p:txBody>
      </p:sp>
      <p:sp>
        <p:nvSpPr>
          <p:cNvPr id="3" name="Inhaltsplatzhalter 2">
            <a:extLst>
              <a:ext uri="{FF2B5EF4-FFF2-40B4-BE49-F238E27FC236}">
                <a16:creationId xmlns:a16="http://schemas.microsoft.com/office/drawing/2014/main" id="{47877357-31FF-4090-995B-23526579B415}"/>
              </a:ext>
            </a:extLst>
          </p:cNvPr>
          <p:cNvSpPr>
            <a:spLocks noGrp="1"/>
          </p:cNvSpPr>
          <p:nvPr>
            <p:ph idx="1"/>
          </p:nvPr>
        </p:nvSpPr>
        <p:spPr>
          <a:xfrm>
            <a:off x="2357120" y="1825625"/>
            <a:ext cx="8996680" cy="4351338"/>
          </a:xfrm>
        </p:spPr>
        <p:txBody>
          <a:bodyPr>
            <a:normAutofit fontScale="92500"/>
          </a:bodyPr>
          <a:lstStyle/>
          <a:p>
            <a:pPr marL="285750" indent="-285750">
              <a:lnSpc>
                <a:spcPct val="150000"/>
              </a:lnSpc>
              <a:buFont typeface="Arial" panose="020B0604020202020204" pitchFamily="34" charset="0"/>
              <a:buChar char="•"/>
            </a:pPr>
            <a:r>
              <a:rPr lang="de-CH">
                <a:latin typeface="Century Gothic" panose="020B0502020202020204" pitchFamily="34" charset="0"/>
              </a:rPr>
              <a:t>Verschiedenheit der Kinder</a:t>
            </a:r>
          </a:p>
          <a:p>
            <a:pPr marL="285750" indent="-285750">
              <a:lnSpc>
                <a:spcPct val="150000"/>
              </a:lnSpc>
              <a:buFont typeface="Arial" panose="020B0604020202020204" pitchFamily="34" charset="0"/>
              <a:buChar char="•"/>
            </a:pPr>
            <a:r>
              <a:rPr lang="de-CH" sz="2800">
                <a:latin typeface="Century Gothic" panose="020B0502020202020204" pitchFamily="34" charset="0"/>
              </a:rPr>
              <a:t>Stichtag der Einschulung</a:t>
            </a:r>
          </a:p>
          <a:p>
            <a:pPr marL="285750" indent="-285750">
              <a:lnSpc>
                <a:spcPct val="150000"/>
              </a:lnSpc>
              <a:buFont typeface="Arial" panose="020B0604020202020204" pitchFamily="34" charset="0"/>
              <a:buChar char="•"/>
            </a:pPr>
            <a:r>
              <a:rPr lang="de-CH" sz="2800">
                <a:latin typeface="Century Gothic" panose="020B0502020202020204" pitchFamily="34" charset="0"/>
              </a:rPr>
              <a:t>Anforderungen sind gleich oder steigend.</a:t>
            </a:r>
          </a:p>
          <a:p>
            <a:pPr marL="285750" indent="-285750">
              <a:lnSpc>
                <a:spcPct val="150000"/>
              </a:lnSpc>
            </a:pPr>
            <a:r>
              <a:rPr lang="de-CH">
                <a:latin typeface="Century Gothic" panose="020B0502020202020204" pitchFamily="34" charset="0"/>
              </a:rPr>
              <a:t> Individuellen Bedürfnissen besser gerecht werden</a:t>
            </a:r>
          </a:p>
          <a:p>
            <a:pPr marL="0" indent="0">
              <a:lnSpc>
                <a:spcPct val="150000"/>
              </a:lnSpc>
              <a:buNone/>
            </a:pPr>
            <a:r>
              <a:rPr lang="de-CH" b="1">
                <a:solidFill>
                  <a:srgbClr val="FF0000"/>
                </a:solidFill>
                <a:latin typeface="Century Gothic" panose="020B0502020202020204" pitchFamily="34" charset="0"/>
              </a:rPr>
              <a:t>Im Zyklus 1 soll der Grundstein für eine gelingende Schullaufbahn gelegt werden.</a:t>
            </a:r>
            <a:endParaRPr lang="de-CH" sz="2800" b="1">
              <a:solidFill>
                <a:srgbClr val="FF0000"/>
              </a:solidFill>
              <a:latin typeface="Century Gothic" panose="020B0502020202020204" pitchFamily="34" charset="0"/>
            </a:endParaRPr>
          </a:p>
          <a:p>
            <a:pPr marL="0" indent="0">
              <a:buNone/>
            </a:pPr>
            <a:endParaRPr lang="de-CH" sz="2800">
              <a:latin typeface="Century Gothic" panose="020B0502020202020204" pitchFamily="34" charset="0"/>
            </a:endParaRPr>
          </a:p>
          <a:p>
            <a:endParaRPr lang="de-CH"/>
          </a:p>
        </p:txBody>
      </p:sp>
      <p:sp>
        <p:nvSpPr>
          <p:cNvPr id="5" name="Rechteck 4">
            <a:extLst>
              <a:ext uri="{FF2B5EF4-FFF2-40B4-BE49-F238E27FC236}">
                <a16:creationId xmlns:a16="http://schemas.microsoft.com/office/drawing/2014/main" id="{505422AC-A062-4B94-8086-9574DA636C1B}"/>
              </a:ext>
            </a:extLst>
          </p:cNvPr>
          <p:cNvSpPr/>
          <p:nvPr/>
        </p:nvSpPr>
        <p:spPr>
          <a:xfrm>
            <a:off x="0" y="0"/>
            <a:ext cx="1913641" cy="68580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24896E29-ADB6-4E07-95F4-46F1EF1CA7C9}"/>
              </a:ext>
            </a:extLst>
          </p:cNvPr>
          <p:cNvSpPr txBox="1"/>
          <p:nvPr/>
        </p:nvSpPr>
        <p:spPr>
          <a:xfrm>
            <a:off x="89423" y="141795"/>
            <a:ext cx="1753386" cy="646331"/>
          </a:xfrm>
          <a:prstGeom prst="rect">
            <a:avLst/>
          </a:prstGeom>
          <a:solidFill>
            <a:srgbClr val="00B0F0"/>
          </a:solidFill>
        </p:spPr>
        <p:txBody>
          <a:bodyPr wrap="square" rtlCol="0">
            <a:spAutoFit/>
          </a:bodyPr>
          <a:lstStyle/>
          <a:p>
            <a:r>
              <a:rPr lang="de-DE"/>
              <a:t>Vorstellrunde</a:t>
            </a:r>
          </a:p>
          <a:p>
            <a:endParaRPr lang="de-CH"/>
          </a:p>
        </p:txBody>
      </p:sp>
      <p:sp>
        <p:nvSpPr>
          <p:cNvPr id="15" name="Textfeld 14">
            <a:extLst>
              <a:ext uri="{FF2B5EF4-FFF2-40B4-BE49-F238E27FC236}">
                <a16:creationId xmlns:a16="http://schemas.microsoft.com/office/drawing/2014/main" id="{82C04722-282B-4235-93AD-C0EB6B7A6742}"/>
              </a:ext>
            </a:extLst>
          </p:cNvPr>
          <p:cNvSpPr txBox="1"/>
          <p:nvPr/>
        </p:nvSpPr>
        <p:spPr>
          <a:xfrm>
            <a:off x="89423" y="1087726"/>
            <a:ext cx="1753386" cy="646331"/>
          </a:xfrm>
          <a:prstGeom prst="rect">
            <a:avLst/>
          </a:prstGeom>
          <a:solidFill>
            <a:srgbClr val="00B0F0"/>
          </a:solidFill>
        </p:spPr>
        <p:txBody>
          <a:bodyPr wrap="square" rtlCol="0">
            <a:spAutoFit/>
          </a:bodyPr>
          <a:lstStyle/>
          <a:p>
            <a:r>
              <a:rPr lang="de-DE"/>
              <a:t>Was ist eine EK?</a:t>
            </a:r>
          </a:p>
          <a:p>
            <a:endParaRPr lang="de-CH"/>
          </a:p>
        </p:txBody>
      </p:sp>
      <p:sp>
        <p:nvSpPr>
          <p:cNvPr id="16" name="Textfeld 15">
            <a:extLst>
              <a:ext uri="{FF2B5EF4-FFF2-40B4-BE49-F238E27FC236}">
                <a16:creationId xmlns:a16="http://schemas.microsoft.com/office/drawing/2014/main" id="{03CFD78B-92C0-45B5-B753-8F8D76967C5E}"/>
              </a:ext>
            </a:extLst>
          </p:cNvPr>
          <p:cNvSpPr txBox="1"/>
          <p:nvPr/>
        </p:nvSpPr>
        <p:spPr>
          <a:xfrm>
            <a:off x="77849" y="1983284"/>
            <a:ext cx="1753386" cy="646331"/>
          </a:xfrm>
          <a:prstGeom prst="rect">
            <a:avLst/>
          </a:prstGeom>
          <a:solidFill>
            <a:srgbClr val="FFFF00"/>
          </a:solidFill>
        </p:spPr>
        <p:txBody>
          <a:bodyPr wrap="square" rtlCol="0">
            <a:spAutoFit/>
          </a:bodyPr>
          <a:lstStyle/>
          <a:p>
            <a:r>
              <a:rPr lang="de-DE"/>
              <a:t>Warum braucht es eine EK?</a:t>
            </a:r>
            <a:endParaRPr lang="de-CH"/>
          </a:p>
        </p:txBody>
      </p:sp>
      <p:sp>
        <p:nvSpPr>
          <p:cNvPr id="17" name="Textfeld 16">
            <a:extLst>
              <a:ext uri="{FF2B5EF4-FFF2-40B4-BE49-F238E27FC236}">
                <a16:creationId xmlns:a16="http://schemas.microsoft.com/office/drawing/2014/main" id="{A9A3CA0C-D19F-4CF6-8749-868A97C54F5D}"/>
              </a:ext>
            </a:extLst>
          </p:cNvPr>
          <p:cNvSpPr txBox="1"/>
          <p:nvPr/>
        </p:nvSpPr>
        <p:spPr>
          <a:xfrm>
            <a:off x="89423" y="2951225"/>
            <a:ext cx="1753386" cy="646331"/>
          </a:xfrm>
          <a:prstGeom prst="rect">
            <a:avLst/>
          </a:prstGeom>
          <a:solidFill>
            <a:srgbClr val="00B0F0"/>
          </a:solidFill>
        </p:spPr>
        <p:txBody>
          <a:bodyPr wrap="square" rtlCol="0">
            <a:spAutoFit/>
          </a:bodyPr>
          <a:lstStyle/>
          <a:p>
            <a:r>
              <a:rPr lang="de-DE"/>
              <a:t>Ziele der EK?</a:t>
            </a:r>
          </a:p>
          <a:p>
            <a:endParaRPr lang="de-CH"/>
          </a:p>
        </p:txBody>
      </p:sp>
      <p:sp>
        <p:nvSpPr>
          <p:cNvPr id="18" name="Textfeld 17">
            <a:extLst>
              <a:ext uri="{FF2B5EF4-FFF2-40B4-BE49-F238E27FC236}">
                <a16:creationId xmlns:a16="http://schemas.microsoft.com/office/drawing/2014/main" id="{99A26C3A-DADD-4D10-8EB6-A69E4F5A4E67}"/>
              </a:ext>
            </a:extLst>
          </p:cNvPr>
          <p:cNvSpPr txBox="1"/>
          <p:nvPr/>
        </p:nvSpPr>
        <p:spPr>
          <a:xfrm>
            <a:off x="89423" y="4001294"/>
            <a:ext cx="1753386" cy="646331"/>
          </a:xfrm>
          <a:prstGeom prst="rect">
            <a:avLst/>
          </a:prstGeom>
          <a:solidFill>
            <a:srgbClr val="00B0F0"/>
          </a:solidFill>
        </p:spPr>
        <p:txBody>
          <a:bodyPr wrap="square" rtlCol="0">
            <a:spAutoFit/>
          </a:bodyPr>
          <a:lstStyle/>
          <a:p>
            <a:r>
              <a:rPr lang="de-DE"/>
              <a:t>Vorteil für welche Kinder ?</a:t>
            </a:r>
            <a:endParaRPr lang="de-CH"/>
          </a:p>
        </p:txBody>
      </p:sp>
      <p:sp>
        <p:nvSpPr>
          <p:cNvPr id="20" name="Textfeld 19">
            <a:extLst>
              <a:ext uri="{FF2B5EF4-FFF2-40B4-BE49-F238E27FC236}">
                <a16:creationId xmlns:a16="http://schemas.microsoft.com/office/drawing/2014/main" id="{630BA910-47FB-40F3-9B93-987FFDF4A299}"/>
              </a:ext>
            </a:extLst>
          </p:cNvPr>
          <p:cNvSpPr txBox="1"/>
          <p:nvPr/>
        </p:nvSpPr>
        <p:spPr>
          <a:xfrm>
            <a:off x="89423" y="5035462"/>
            <a:ext cx="1753386" cy="646331"/>
          </a:xfrm>
          <a:prstGeom prst="rect">
            <a:avLst/>
          </a:prstGeom>
          <a:solidFill>
            <a:srgbClr val="00B0F0"/>
          </a:solidFill>
        </p:spPr>
        <p:txBody>
          <a:bodyPr wrap="square" rtlCol="0">
            <a:spAutoFit/>
          </a:bodyPr>
          <a:lstStyle/>
          <a:p>
            <a:r>
              <a:rPr lang="de-DE"/>
              <a:t>Vorgehen und Ablauf</a:t>
            </a:r>
            <a:endParaRPr lang="de-CH"/>
          </a:p>
        </p:txBody>
      </p:sp>
      <p:sp>
        <p:nvSpPr>
          <p:cNvPr id="21" name="Textfeld 20">
            <a:extLst>
              <a:ext uri="{FF2B5EF4-FFF2-40B4-BE49-F238E27FC236}">
                <a16:creationId xmlns:a16="http://schemas.microsoft.com/office/drawing/2014/main" id="{72F15E2C-83F4-421C-B67A-07350717E135}"/>
              </a:ext>
            </a:extLst>
          </p:cNvPr>
          <p:cNvSpPr txBox="1"/>
          <p:nvPr/>
        </p:nvSpPr>
        <p:spPr>
          <a:xfrm>
            <a:off x="77849" y="6031891"/>
            <a:ext cx="1753386" cy="646331"/>
          </a:xfrm>
          <a:prstGeom prst="rect">
            <a:avLst/>
          </a:prstGeom>
          <a:solidFill>
            <a:srgbClr val="00B0F0"/>
          </a:solidFill>
        </p:spPr>
        <p:txBody>
          <a:bodyPr wrap="square" rtlCol="0">
            <a:spAutoFit/>
          </a:bodyPr>
          <a:lstStyle/>
          <a:p>
            <a:r>
              <a:rPr lang="de-DE"/>
              <a:t>Varia</a:t>
            </a:r>
          </a:p>
          <a:p>
            <a:endParaRPr lang="de-DE"/>
          </a:p>
        </p:txBody>
      </p:sp>
    </p:spTree>
    <p:extLst>
      <p:ext uri="{BB962C8B-B14F-4D97-AF65-F5344CB8AC3E}">
        <p14:creationId xmlns:p14="http://schemas.microsoft.com/office/powerpoint/2010/main" val="69990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28416-A72E-49C0-B36A-8B76C987BCB5}"/>
              </a:ext>
            </a:extLst>
          </p:cNvPr>
          <p:cNvSpPr>
            <a:spLocks noGrp="1"/>
          </p:cNvSpPr>
          <p:nvPr>
            <p:ph type="title"/>
          </p:nvPr>
        </p:nvSpPr>
        <p:spPr>
          <a:xfrm>
            <a:off x="2357120" y="365125"/>
            <a:ext cx="9570720" cy="1268061"/>
          </a:xfrm>
        </p:spPr>
        <p:txBody>
          <a:bodyPr>
            <a:normAutofit fontScale="90000"/>
          </a:bodyPr>
          <a:lstStyle/>
          <a:p>
            <a:r>
              <a:rPr lang="de-DE" sz="4900">
                <a:latin typeface="Century Gothic" panose="020B0502020202020204" pitchFamily="34" charset="0"/>
              </a:rPr>
              <a:t>Geeignet</a:t>
            </a:r>
            <a:r>
              <a:rPr lang="de-DE">
                <a:latin typeface="Century Gothic" panose="020B0502020202020204" pitchFamily="34" charset="0"/>
              </a:rPr>
              <a:t> für Kinder mit Förderbedarf</a:t>
            </a:r>
            <a:endParaRPr lang="de-CH">
              <a:latin typeface="Century Gothic" panose="020B0502020202020204" pitchFamily="34" charset="0"/>
            </a:endParaRPr>
          </a:p>
        </p:txBody>
      </p:sp>
      <p:sp>
        <p:nvSpPr>
          <p:cNvPr id="3" name="Inhaltsplatzhalter 2">
            <a:extLst>
              <a:ext uri="{FF2B5EF4-FFF2-40B4-BE49-F238E27FC236}">
                <a16:creationId xmlns:a16="http://schemas.microsoft.com/office/drawing/2014/main" id="{47877357-31FF-4090-995B-23526579B415}"/>
              </a:ext>
            </a:extLst>
          </p:cNvPr>
          <p:cNvSpPr>
            <a:spLocks noGrp="1"/>
          </p:cNvSpPr>
          <p:nvPr>
            <p:ph idx="1"/>
          </p:nvPr>
        </p:nvSpPr>
        <p:spPr>
          <a:xfrm>
            <a:off x="2452813" y="1799411"/>
            <a:ext cx="8996680" cy="4351338"/>
          </a:xfrm>
        </p:spPr>
        <p:txBody>
          <a:bodyPr>
            <a:normAutofit fontScale="92500" lnSpcReduction="20000"/>
          </a:bodyPr>
          <a:lstStyle/>
          <a:p>
            <a:pPr>
              <a:lnSpc>
                <a:spcPct val="200000"/>
              </a:lnSpc>
            </a:pPr>
            <a:r>
              <a:rPr lang="de-CH" sz="2800">
                <a:latin typeface="Century Gothic" panose="020B0502020202020204" pitchFamily="34" charset="0"/>
              </a:rPr>
              <a:t>Sozial/ emotionaler Bereich</a:t>
            </a:r>
          </a:p>
          <a:p>
            <a:pPr>
              <a:lnSpc>
                <a:spcPct val="200000"/>
              </a:lnSpc>
            </a:pPr>
            <a:r>
              <a:rPr lang="de-CH" sz="2800">
                <a:latin typeface="Century Gothic" panose="020B0502020202020204" pitchFamily="34" charset="0"/>
              </a:rPr>
              <a:t>Kognitiver Bereich</a:t>
            </a:r>
          </a:p>
          <a:p>
            <a:pPr>
              <a:lnSpc>
                <a:spcPct val="200000"/>
              </a:lnSpc>
            </a:pPr>
            <a:r>
              <a:rPr lang="de-CH" sz="2800">
                <a:latin typeface="Century Gothic" panose="020B0502020202020204" pitchFamily="34" charset="0"/>
              </a:rPr>
              <a:t>Motorischer Bereich</a:t>
            </a:r>
          </a:p>
          <a:p>
            <a:pPr>
              <a:lnSpc>
                <a:spcPct val="200000"/>
              </a:lnSpc>
            </a:pPr>
            <a:r>
              <a:rPr lang="de-CH" sz="2800">
                <a:latin typeface="Century Gothic" panose="020B0502020202020204" pitchFamily="34" charset="0"/>
              </a:rPr>
              <a:t>‘Spätzünder’</a:t>
            </a:r>
          </a:p>
          <a:p>
            <a:pPr marL="0" indent="0">
              <a:lnSpc>
                <a:spcPct val="200000"/>
              </a:lnSpc>
              <a:buNone/>
            </a:pPr>
            <a:r>
              <a:rPr lang="de-CH" b="1">
                <a:solidFill>
                  <a:srgbClr val="00B050"/>
                </a:solidFill>
                <a:latin typeface="Century Gothic" panose="020B0502020202020204" pitchFamily="34" charset="0"/>
              </a:rPr>
              <a:t>…..   Erzählungen aus dem Alltag ….</a:t>
            </a:r>
            <a:endParaRPr lang="de-CH" sz="2800" b="1">
              <a:solidFill>
                <a:srgbClr val="00B050"/>
              </a:solidFill>
              <a:latin typeface="Century Gothic" panose="020B0502020202020204" pitchFamily="34" charset="0"/>
            </a:endParaRPr>
          </a:p>
          <a:p>
            <a:endParaRPr lang="de-CH"/>
          </a:p>
        </p:txBody>
      </p:sp>
      <p:sp>
        <p:nvSpPr>
          <p:cNvPr id="5" name="Rechteck 4">
            <a:extLst>
              <a:ext uri="{FF2B5EF4-FFF2-40B4-BE49-F238E27FC236}">
                <a16:creationId xmlns:a16="http://schemas.microsoft.com/office/drawing/2014/main" id="{505422AC-A062-4B94-8086-9574DA636C1B}"/>
              </a:ext>
            </a:extLst>
          </p:cNvPr>
          <p:cNvSpPr/>
          <p:nvPr/>
        </p:nvSpPr>
        <p:spPr>
          <a:xfrm>
            <a:off x="0" y="0"/>
            <a:ext cx="1913641" cy="68580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24896E29-ADB6-4E07-95F4-46F1EF1CA7C9}"/>
              </a:ext>
            </a:extLst>
          </p:cNvPr>
          <p:cNvSpPr txBox="1"/>
          <p:nvPr/>
        </p:nvSpPr>
        <p:spPr>
          <a:xfrm>
            <a:off x="89423" y="141795"/>
            <a:ext cx="1753386" cy="646331"/>
          </a:xfrm>
          <a:prstGeom prst="rect">
            <a:avLst/>
          </a:prstGeom>
          <a:solidFill>
            <a:srgbClr val="00B0F0"/>
          </a:solidFill>
        </p:spPr>
        <p:txBody>
          <a:bodyPr wrap="square" rtlCol="0">
            <a:spAutoFit/>
          </a:bodyPr>
          <a:lstStyle/>
          <a:p>
            <a:r>
              <a:rPr lang="de-DE"/>
              <a:t>Vorstellrunde</a:t>
            </a:r>
          </a:p>
          <a:p>
            <a:endParaRPr lang="de-CH"/>
          </a:p>
        </p:txBody>
      </p:sp>
      <p:sp>
        <p:nvSpPr>
          <p:cNvPr id="15" name="Textfeld 14">
            <a:extLst>
              <a:ext uri="{FF2B5EF4-FFF2-40B4-BE49-F238E27FC236}">
                <a16:creationId xmlns:a16="http://schemas.microsoft.com/office/drawing/2014/main" id="{82C04722-282B-4235-93AD-C0EB6B7A6742}"/>
              </a:ext>
            </a:extLst>
          </p:cNvPr>
          <p:cNvSpPr txBox="1"/>
          <p:nvPr/>
        </p:nvSpPr>
        <p:spPr>
          <a:xfrm>
            <a:off x="114535" y="1105577"/>
            <a:ext cx="1753386" cy="646331"/>
          </a:xfrm>
          <a:prstGeom prst="rect">
            <a:avLst/>
          </a:prstGeom>
          <a:solidFill>
            <a:srgbClr val="00B0F0"/>
          </a:solidFill>
        </p:spPr>
        <p:txBody>
          <a:bodyPr wrap="square" rtlCol="0">
            <a:spAutoFit/>
          </a:bodyPr>
          <a:lstStyle/>
          <a:p>
            <a:r>
              <a:rPr lang="de-DE"/>
              <a:t>Was ist eine EK?</a:t>
            </a:r>
          </a:p>
          <a:p>
            <a:endParaRPr lang="de-CH"/>
          </a:p>
        </p:txBody>
      </p:sp>
      <p:sp>
        <p:nvSpPr>
          <p:cNvPr id="16" name="Textfeld 15">
            <a:extLst>
              <a:ext uri="{FF2B5EF4-FFF2-40B4-BE49-F238E27FC236}">
                <a16:creationId xmlns:a16="http://schemas.microsoft.com/office/drawing/2014/main" id="{03CFD78B-92C0-45B5-B753-8F8D76967C5E}"/>
              </a:ext>
            </a:extLst>
          </p:cNvPr>
          <p:cNvSpPr txBox="1"/>
          <p:nvPr/>
        </p:nvSpPr>
        <p:spPr>
          <a:xfrm>
            <a:off x="89423" y="1967726"/>
            <a:ext cx="1753386" cy="646331"/>
          </a:xfrm>
          <a:prstGeom prst="rect">
            <a:avLst/>
          </a:prstGeom>
          <a:solidFill>
            <a:srgbClr val="00B0F0"/>
          </a:solidFill>
        </p:spPr>
        <p:txBody>
          <a:bodyPr wrap="square" rtlCol="0">
            <a:spAutoFit/>
          </a:bodyPr>
          <a:lstStyle/>
          <a:p>
            <a:r>
              <a:rPr lang="de-DE"/>
              <a:t>Warum braucht es eine EK?</a:t>
            </a:r>
            <a:endParaRPr lang="de-CH"/>
          </a:p>
        </p:txBody>
      </p:sp>
      <p:sp>
        <p:nvSpPr>
          <p:cNvPr id="17" name="Textfeld 16">
            <a:extLst>
              <a:ext uri="{FF2B5EF4-FFF2-40B4-BE49-F238E27FC236}">
                <a16:creationId xmlns:a16="http://schemas.microsoft.com/office/drawing/2014/main" id="{A9A3CA0C-D19F-4CF6-8749-868A97C54F5D}"/>
              </a:ext>
            </a:extLst>
          </p:cNvPr>
          <p:cNvSpPr txBox="1"/>
          <p:nvPr/>
        </p:nvSpPr>
        <p:spPr>
          <a:xfrm>
            <a:off x="89423" y="2946571"/>
            <a:ext cx="1753386" cy="646331"/>
          </a:xfrm>
          <a:prstGeom prst="rect">
            <a:avLst/>
          </a:prstGeom>
          <a:solidFill>
            <a:srgbClr val="00B0F0"/>
          </a:solidFill>
        </p:spPr>
        <p:txBody>
          <a:bodyPr wrap="square" rtlCol="0">
            <a:spAutoFit/>
          </a:bodyPr>
          <a:lstStyle/>
          <a:p>
            <a:r>
              <a:rPr lang="de-DE"/>
              <a:t>Ziele der EK?</a:t>
            </a:r>
          </a:p>
          <a:p>
            <a:endParaRPr lang="de-CH"/>
          </a:p>
        </p:txBody>
      </p:sp>
      <p:sp>
        <p:nvSpPr>
          <p:cNvPr id="18" name="Textfeld 17">
            <a:extLst>
              <a:ext uri="{FF2B5EF4-FFF2-40B4-BE49-F238E27FC236}">
                <a16:creationId xmlns:a16="http://schemas.microsoft.com/office/drawing/2014/main" id="{99A26C3A-DADD-4D10-8EB6-A69E4F5A4E67}"/>
              </a:ext>
            </a:extLst>
          </p:cNvPr>
          <p:cNvSpPr txBox="1"/>
          <p:nvPr/>
        </p:nvSpPr>
        <p:spPr>
          <a:xfrm>
            <a:off x="114535" y="3975080"/>
            <a:ext cx="1753386" cy="646331"/>
          </a:xfrm>
          <a:prstGeom prst="rect">
            <a:avLst/>
          </a:prstGeom>
          <a:solidFill>
            <a:srgbClr val="FFFF00"/>
          </a:solidFill>
        </p:spPr>
        <p:txBody>
          <a:bodyPr wrap="square" rtlCol="0">
            <a:spAutoFit/>
          </a:bodyPr>
          <a:lstStyle/>
          <a:p>
            <a:r>
              <a:rPr lang="de-DE"/>
              <a:t>Vorteil für welche Kinder ?</a:t>
            </a:r>
            <a:endParaRPr lang="de-CH"/>
          </a:p>
        </p:txBody>
      </p:sp>
      <p:sp>
        <p:nvSpPr>
          <p:cNvPr id="20" name="Textfeld 19">
            <a:extLst>
              <a:ext uri="{FF2B5EF4-FFF2-40B4-BE49-F238E27FC236}">
                <a16:creationId xmlns:a16="http://schemas.microsoft.com/office/drawing/2014/main" id="{630BA910-47FB-40F3-9B93-987FFDF4A299}"/>
              </a:ext>
            </a:extLst>
          </p:cNvPr>
          <p:cNvSpPr txBox="1"/>
          <p:nvPr/>
        </p:nvSpPr>
        <p:spPr>
          <a:xfrm>
            <a:off x="114535" y="5053046"/>
            <a:ext cx="1753386" cy="646331"/>
          </a:xfrm>
          <a:prstGeom prst="rect">
            <a:avLst/>
          </a:prstGeom>
          <a:solidFill>
            <a:srgbClr val="00B0F0"/>
          </a:solidFill>
        </p:spPr>
        <p:txBody>
          <a:bodyPr wrap="square" rtlCol="0">
            <a:spAutoFit/>
          </a:bodyPr>
          <a:lstStyle/>
          <a:p>
            <a:r>
              <a:rPr lang="de-DE"/>
              <a:t>Vorgehen und Ablauf</a:t>
            </a:r>
            <a:endParaRPr lang="de-CH"/>
          </a:p>
        </p:txBody>
      </p:sp>
      <p:sp>
        <p:nvSpPr>
          <p:cNvPr id="21" name="Textfeld 20">
            <a:extLst>
              <a:ext uri="{FF2B5EF4-FFF2-40B4-BE49-F238E27FC236}">
                <a16:creationId xmlns:a16="http://schemas.microsoft.com/office/drawing/2014/main" id="{72F15E2C-83F4-421C-B67A-07350717E135}"/>
              </a:ext>
            </a:extLst>
          </p:cNvPr>
          <p:cNvSpPr txBox="1"/>
          <p:nvPr/>
        </p:nvSpPr>
        <p:spPr>
          <a:xfrm>
            <a:off x="77849" y="6031891"/>
            <a:ext cx="1753386" cy="646331"/>
          </a:xfrm>
          <a:prstGeom prst="rect">
            <a:avLst/>
          </a:prstGeom>
          <a:solidFill>
            <a:srgbClr val="00B0F0"/>
          </a:solidFill>
        </p:spPr>
        <p:txBody>
          <a:bodyPr wrap="square" rtlCol="0">
            <a:spAutoFit/>
          </a:bodyPr>
          <a:lstStyle/>
          <a:p>
            <a:r>
              <a:rPr lang="de-DE"/>
              <a:t>Varia</a:t>
            </a:r>
          </a:p>
          <a:p>
            <a:endParaRPr lang="de-DE"/>
          </a:p>
        </p:txBody>
      </p:sp>
    </p:spTree>
    <p:extLst>
      <p:ext uri="{BB962C8B-B14F-4D97-AF65-F5344CB8AC3E}">
        <p14:creationId xmlns:p14="http://schemas.microsoft.com/office/powerpoint/2010/main" val="790729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28416-A72E-49C0-B36A-8B76C987BCB5}"/>
              </a:ext>
            </a:extLst>
          </p:cNvPr>
          <p:cNvSpPr>
            <a:spLocks noGrp="1"/>
          </p:cNvSpPr>
          <p:nvPr>
            <p:ph type="title"/>
          </p:nvPr>
        </p:nvSpPr>
        <p:spPr>
          <a:xfrm>
            <a:off x="2357120" y="365125"/>
            <a:ext cx="8996680" cy="850933"/>
          </a:xfrm>
        </p:spPr>
        <p:txBody>
          <a:bodyPr/>
          <a:lstStyle/>
          <a:p>
            <a:r>
              <a:rPr lang="de-DE">
                <a:latin typeface="Century Gothic" panose="020B0502020202020204" pitchFamily="34" charset="0"/>
              </a:rPr>
              <a:t>Vorgehen und Ablauf</a:t>
            </a:r>
            <a:endParaRPr lang="de-CH">
              <a:latin typeface="Century Gothic" panose="020B0502020202020204" pitchFamily="34" charset="0"/>
            </a:endParaRPr>
          </a:p>
        </p:txBody>
      </p:sp>
      <p:sp>
        <p:nvSpPr>
          <p:cNvPr id="3" name="Inhaltsplatzhalter 2">
            <a:extLst>
              <a:ext uri="{FF2B5EF4-FFF2-40B4-BE49-F238E27FC236}">
                <a16:creationId xmlns:a16="http://schemas.microsoft.com/office/drawing/2014/main" id="{47877357-31FF-4090-995B-23526579B415}"/>
              </a:ext>
            </a:extLst>
          </p:cNvPr>
          <p:cNvSpPr>
            <a:spLocks noGrp="1"/>
          </p:cNvSpPr>
          <p:nvPr>
            <p:ph idx="1"/>
          </p:nvPr>
        </p:nvSpPr>
        <p:spPr>
          <a:xfrm>
            <a:off x="2357119" y="1459833"/>
            <a:ext cx="9321533" cy="5053262"/>
          </a:xfrm>
        </p:spPr>
        <p:txBody>
          <a:bodyPr>
            <a:normAutofit/>
          </a:bodyPr>
          <a:lstStyle/>
          <a:p>
            <a:pPr>
              <a:lnSpc>
                <a:spcPct val="150000"/>
              </a:lnSpc>
            </a:pPr>
            <a:r>
              <a:rPr lang="de-CH" sz="2800">
                <a:latin typeface="Century Gothic" panose="020B0502020202020204" pitchFamily="34" charset="0"/>
              </a:rPr>
              <a:t>1. </a:t>
            </a:r>
            <a:r>
              <a:rPr lang="de-CH">
                <a:latin typeface="Century Gothic" panose="020B0502020202020204" pitchFamily="34" charset="0"/>
              </a:rPr>
              <a:t>Standortgespräch</a:t>
            </a:r>
            <a:r>
              <a:rPr lang="de-CH" sz="2800">
                <a:latin typeface="Century Gothic" panose="020B0502020202020204" pitchFamily="34" charset="0"/>
              </a:rPr>
              <a:t> im Okt. / Nov. des  2.KG-Jahres</a:t>
            </a:r>
          </a:p>
          <a:p>
            <a:pPr>
              <a:lnSpc>
                <a:spcPct val="150000"/>
              </a:lnSpc>
            </a:pPr>
            <a:r>
              <a:rPr lang="de-CH" sz="2800">
                <a:latin typeface="Century Gothic" panose="020B0502020202020204" pitchFamily="34" charset="0"/>
              </a:rPr>
              <a:t>2. Standortgespräch im Januar / Februar</a:t>
            </a:r>
          </a:p>
          <a:p>
            <a:pPr>
              <a:lnSpc>
                <a:spcPct val="150000"/>
              </a:lnSpc>
            </a:pPr>
            <a:r>
              <a:rPr lang="de-CH" sz="2800">
                <a:latin typeface="Century Gothic" panose="020B0502020202020204" pitchFamily="34" charset="0"/>
              </a:rPr>
              <a:t>3. Gespräch über die Einschulung im März / April</a:t>
            </a:r>
          </a:p>
          <a:p>
            <a:pPr>
              <a:lnSpc>
                <a:spcPct val="150000"/>
              </a:lnSpc>
            </a:pPr>
            <a:r>
              <a:rPr lang="de-CH" err="1">
                <a:latin typeface="Century Gothic" panose="020B0502020202020204" pitchFamily="34" charset="0"/>
              </a:rPr>
              <a:t>evt.</a:t>
            </a:r>
            <a:r>
              <a:rPr lang="de-CH">
                <a:latin typeface="Century Gothic" panose="020B0502020202020204" pitchFamily="34" charset="0"/>
              </a:rPr>
              <a:t> zusätzliches Gespräch zusammen mit der Schulleitung</a:t>
            </a:r>
          </a:p>
          <a:p>
            <a:pPr>
              <a:lnSpc>
                <a:spcPct val="150000"/>
              </a:lnSpc>
            </a:pPr>
            <a:r>
              <a:rPr lang="de-CH" sz="2800">
                <a:latin typeface="Century Gothic" panose="020B0502020202020204" pitchFamily="34" charset="0"/>
              </a:rPr>
              <a:t>Entscheid der Gesamtschulleitung</a:t>
            </a:r>
          </a:p>
          <a:p>
            <a:pPr marL="0" indent="0">
              <a:buNone/>
            </a:pPr>
            <a:endParaRPr lang="de-CH" sz="2800">
              <a:latin typeface="Century Gothic" panose="020B0502020202020204" pitchFamily="34" charset="0"/>
            </a:endParaRPr>
          </a:p>
        </p:txBody>
      </p:sp>
      <p:sp>
        <p:nvSpPr>
          <p:cNvPr id="5" name="Rechteck 4">
            <a:extLst>
              <a:ext uri="{FF2B5EF4-FFF2-40B4-BE49-F238E27FC236}">
                <a16:creationId xmlns:a16="http://schemas.microsoft.com/office/drawing/2014/main" id="{505422AC-A062-4B94-8086-9574DA636C1B}"/>
              </a:ext>
            </a:extLst>
          </p:cNvPr>
          <p:cNvSpPr/>
          <p:nvPr/>
        </p:nvSpPr>
        <p:spPr>
          <a:xfrm>
            <a:off x="-2279" y="0"/>
            <a:ext cx="1913641" cy="68580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24896E29-ADB6-4E07-95F4-46F1EF1CA7C9}"/>
              </a:ext>
            </a:extLst>
          </p:cNvPr>
          <p:cNvSpPr txBox="1"/>
          <p:nvPr/>
        </p:nvSpPr>
        <p:spPr>
          <a:xfrm>
            <a:off x="89423" y="141795"/>
            <a:ext cx="1753386" cy="646331"/>
          </a:xfrm>
          <a:prstGeom prst="rect">
            <a:avLst/>
          </a:prstGeom>
          <a:solidFill>
            <a:srgbClr val="00B0F0"/>
          </a:solidFill>
        </p:spPr>
        <p:txBody>
          <a:bodyPr wrap="square" rtlCol="0">
            <a:spAutoFit/>
          </a:bodyPr>
          <a:lstStyle/>
          <a:p>
            <a:r>
              <a:rPr lang="de-DE"/>
              <a:t>Vorstellrunde</a:t>
            </a:r>
          </a:p>
          <a:p>
            <a:endParaRPr lang="de-CH"/>
          </a:p>
        </p:txBody>
      </p:sp>
      <p:sp>
        <p:nvSpPr>
          <p:cNvPr id="15" name="Textfeld 14">
            <a:extLst>
              <a:ext uri="{FF2B5EF4-FFF2-40B4-BE49-F238E27FC236}">
                <a16:creationId xmlns:a16="http://schemas.microsoft.com/office/drawing/2014/main" id="{82C04722-282B-4235-93AD-C0EB6B7A6742}"/>
              </a:ext>
            </a:extLst>
          </p:cNvPr>
          <p:cNvSpPr txBox="1"/>
          <p:nvPr/>
        </p:nvSpPr>
        <p:spPr>
          <a:xfrm>
            <a:off x="114535" y="1045772"/>
            <a:ext cx="1753386" cy="646331"/>
          </a:xfrm>
          <a:prstGeom prst="rect">
            <a:avLst/>
          </a:prstGeom>
          <a:solidFill>
            <a:srgbClr val="00B0F0"/>
          </a:solidFill>
        </p:spPr>
        <p:txBody>
          <a:bodyPr wrap="square" rtlCol="0">
            <a:spAutoFit/>
          </a:bodyPr>
          <a:lstStyle/>
          <a:p>
            <a:r>
              <a:rPr lang="de-DE"/>
              <a:t>Was ist eine EK?</a:t>
            </a:r>
          </a:p>
          <a:p>
            <a:endParaRPr lang="de-CH"/>
          </a:p>
        </p:txBody>
      </p:sp>
      <p:sp>
        <p:nvSpPr>
          <p:cNvPr id="16" name="Textfeld 15">
            <a:extLst>
              <a:ext uri="{FF2B5EF4-FFF2-40B4-BE49-F238E27FC236}">
                <a16:creationId xmlns:a16="http://schemas.microsoft.com/office/drawing/2014/main" id="{03CFD78B-92C0-45B5-B753-8F8D76967C5E}"/>
              </a:ext>
            </a:extLst>
          </p:cNvPr>
          <p:cNvSpPr txBox="1"/>
          <p:nvPr/>
        </p:nvSpPr>
        <p:spPr>
          <a:xfrm>
            <a:off x="89423" y="2002715"/>
            <a:ext cx="1753386" cy="646331"/>
          </a:xfrm>
          <a:prstGeom prst="rect">
            <a:avLst/>
          </a:prstGeom>
          <a:solidFill>
            <a:srgbClr val="00B0F0"/>
          </a:solidFill>
        </p:spPr>
        <p:txBody>
          <a:bodyPr wrap="square" rtlCol="0">
            <a:spAutoFit/>
          </a:bodyPr>
          <a:lstStyle/>
          <a:p>
            <a:r>
              <a:rPr lang="de-DE"/>
              <a:t>Warum braucht es eine EK?</a:t>
            </a:r>
            <a:endParaRPr lang="de-CH"/>
          </a:p>
        </p:txBody>
      </p:sp>
      <p:sp>
        <p:nvSpPr>
          <p:cNvPr id="17" name="Textfeld 16">
            <a:extLst>
              <a:ext uri="{FF2B5EF4-FFF2-40B4-BE49-F238E27FC236}">
                <a16:creationId xmlns:a16="http://schemas.microsoft.com/office/drawing/2014/main" id="{A9A3CA0C-D19F-4CF6-8749-868A97C54F5D}"/>
              </a:ext>
            </a:extLst>
          </p:cNvPr>
          <p:cNvSpPr txBox="1"/>
          <p:nvPr/>
        </p:nvSpPr>
        <p:spPr>
          <a:xfrm>
            <a:off x="77848" y="3036816"/>
            <a:ext cx="1753386" cy="646331"/>
          </a:xfrm>
          <a:prstGeom prst="rect">
            <a:avLst/>
          </a:prstGeom>
          <a:solidFill>
            <a:srgbClr val="00B0F0"/>
          </a:solidFill>
        </p:spPr>
        <p:txBody>
          <a:bodyPr wrap="square" rtlCol="0">
            <a:spAutoFit/>
          </a:bodyPr>
          <a:lstStyle/>
          <a:p>
            <a:r>
              <a:rPr lang="de-DE"/>
              <a:t>Ziele der EK?</a:t>
            </a:r>
          </a:p>
          <a:p>
            <a:endParaRPr lang="de-CH"/>
          </a:p>
        </p:txBody>
      </p:sp>
      <p:sp>
        <p:nvSpPr>
          <p:cNvPr id="18" name="Textfeld 17">
            <a:extLst>
              <a:ext uri="{FF2B5EF4-FFF2-40B4-BE49-F238E27FC236}">
                <a16:creationId xmlns:a16="http://schemas.microsoft.com/office/drawing/2014/main" id="{99A26C3A-DADD-4D10-8EB6-A69E4F5A4E67}"/>
              </a:ext>
            </a:extLst>
          </p:cNvPr>
          <p:cNvSpPr txBox="1"/>
          <p:nvPr/>
        </p:nvSpPr>
        <p:spPr>
          <a:xfrm>
            <a:off x="89423" y="4070917"/>
            <a:ext cx="1753386" cy="646331"/>
          </a:xfrm>
          <a:prstGeom prst="rect">
            <a:avLst/>
          </a:prstGeom>
          <a:solidFill>
            <a:srgbClr val="00B0F0"/>
          </a:solidFill>
        </p:spPr>
        <p:txBody>
          <a:bodyPr wrap="square" rtlCol="0">
            <a:spAutoFit/>
          </a:bodyPr>
          <a:lstStyle/>
          <a:p>
            <a:r>
              <a:rPr lang="de-DE"/>
              <a:t>Vorteil für welche Kinder ?</a:t>
            </a:r>
            <a:endParaRPr lang="de-CH"/>
          </a:p>
        </p:txBody>
      </p:sp>
      <p:sp>
        <p:nvSpPr>
          <p:cNvPr id="20" name="Textfeld 19">
            <a:extLst>
              <a:ext uri="{FF2B5EF4-FFF2-40B4-BE49-F238E27FC236}">
                <a16:creationId xmlns:a16="http://schemas.microsoft.com/office/drawing/2014/main" id="{630BA910-47FB-40F3-9B93-987FFDF4A299}"/>
              </a:ext>
            </a:extLst>
          </p:cNvPr>
          <p:cNvSpPr txBox="1"/>
          <p:nvPr/>
        </p:nvSpPr>
        <p:spPr>
          <a:xfrm>
            <a:off x="77848" y="5051989"/>
            <a:ext cx="1753386" cy="646331"/>
          </a:xfrm>
          <a:prstGeom prst="rect">
            <a:avLst/>
          </a:prstGeom>
          <a:solidFill>
            <a:srgbClr val="FFFF00"/>
          </a:solidFill>
        </p:spPr>
        <p:txBody>
          <a:bodyPr wrap="square" rtlCol="0">
            <a:spAutoFit/>
          </a:bodyPr>
          <a:lstStyle/>
          <a:p>
            <a:r>
              <a:rPr lang="de-DE"/>
              <a:t>Vorgehen und Ablauf</a:t>
            </a:r>
            <a:endParaRPr lang="de-CH"/>
          </a:p>
        </p:txBody>
      </p:sp>
      <p:sp>
        <p:nvSpPr>
          <p:cNvPr id="21" name="Textfeld 20">
            <a:extLst>
              <a:ext uri="{FF2B5EF4-FFF2-40B4-BE49-F238E27FC236}">
                <a16:creationId xmlns:a16="http://schemas.microsoft.com/office/drawing/2014/main" id="{72F15E2C-83F4-421C-B67A-07350717E135}"/>
              </a:ext>
            </a:extLst>
          </p:cNvPr>
          <p:cNvSpPr txBox="1"/>
          <p:nvPr/>
        </p:nvSpPr>
        <p:spPr>
          <a:xfrm>
            <a:off x="77849" y="6031891"/>
            <a:ext cx="1753386" cy="646331"/>
          </a:xfrm>
          <a:prstGeom prst="rect">
            <a:avLst/>
          </a:prstGeom>
          <a:solidFill>
            <a:srgbClr val="00B0F0"/>
          </a:solidFill>
        </p:spPr>
        <p:txBody>
          <a:bodyPr wrap="square" rtlCol="0">
            <a:spAutoFit/>
          </a:bodyPr>
          <a:lstStyle/>
          <a:p>
            <a:r>
              <a:rPr lang="de-DE"/>
              <a:t>Varia</a:t>
            </a:r>
          </a:p>
          <a:p>
            <a:endParaRPr lang="de-DE"/>
          </a:p>
        </p:txBody>
      </p:sp>
    </p:spTree>
    <p:extLst>
      <p:ext uri="{BB962C8B-B14F-4D97-AF65-F5344CB8AC3E}">
        <p14:creationId xmlns:p14="http://schemas.microsoft.com/office/powerpoint/2010/main" val="3454535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28416-A72E-49C0-B36A-8B76C987BCB5}"/>
              </a:ext>
            </a:extLst>
          </p:cNvPr>
          <p:cNvSpPr>
            <a:spLocks noGrp="1"/>
          </p:cNvSpPr>
          <p:nvPr>
            <p:ph type="title"/>
          </p:nvPr>
        </p:nvSpPr>
        <p:spPr>
          <a:xfrm>
            <a:off x="2357120" y="365125"/>
            <a:ext cx="8996680" cy="1325563"/>
          </a:xfrm>
        </p:spPr>
        <p:txBody>
          <a:bodyPr/>
          <a:lstStyle/>
          <a:p>
            <a:r>
              <a:rPr lang="de-CH">
                <a:latin typeface="Century Gothic" panose="020B0502020202020204" pitchFamily="34" charset="0"/>
              </a:rPr>
              <a:t>Einblicke: </a:t>
            </a:r>
          </a:p>
        </p:txBody>
      </p:sp>
      <p:sp>
        <p:nvSpPr>
          <p:cNvPr id="5" name="Rechteck 4">
            <a:extLst>
              <a:ext uri="{FF2B5EF4-FFF2-40B4-BE49-F238E27FC236}">
                <a16:creationId xmlns:a16="http://schemas.microsoft.com/office/drawing/2014/main" id="{505422AC-A062-4B94-8086-9574DA636C1B}"/>
              </a:ext>
            </a:extLst>
          </p:cNvPr>
          <p:cNvSpPr/>
          <p:nvPr/>
        </p:nvSpPr>
        <p:spPr>
          <a:xfrm>
            <a:off x="0" y="0"/>
            <a:ext cx="1913641" cy="68580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24896E29-ADB6-4E07-95F4-46F1EF1CA7C9}"/>
              </a:ext>
            </a:extLst>
          </p:cNvPr>
          <p:cNvSpPr txBox="1"/>
          <p:nvPr/>
        </p:nvSpPr>
        <p:spPr>
          <a:xfrm>
            <a:off x="89423" y="141795"/>
            <a:ext cx="1753386" cy="646331"/>
          </a:xfrm>
          <a:prstGeom prst="rect">
            <a:avLst/>
          </a:prstGeom>
          <a:solidFill>
            <a:srgbClr val="00B0F0"/>
          </a:solidFill>
        </p:spPr>
        <p:txBody>
          <a:bodyPr wrap="square" rtlCol="0">
            <a:spAutoFit/>
          </a:bodyPr>
          <a:lstStyle/>
          <a:p>
            <a:r>
              <a:rPr lang="de-DE"/>
              <a:t>Vorstellrunde</a:t>
            </a:r>
          </a:p>
          <a:p>
            <a:endParaRPr lang="de-CH"/>
          </a:p>
        </p:txBody>
      </p:sp>
      <p:sp>
        <p:nvSpPr>
          <p:cNvPr id="15" name="Textfeld 14">
            <a:extLst>
              <a:ext uri="{FF2B5EF4-FFF2-40B4-BE49-F238E27FC236}">
                <a16:creationId xmlns:a16="http://schemas.microsoft.com/office/drawing/2014/main" id="{82C04722-282B-4235-93AD-C0EB6B7A6742}"/>
              </a:ext>
            </a:extLst>
          </p:cNvPr>
          <p:cNvSpPr txBox="1"/>
          <p:nvPr/>
        </p:nvSpPr>
        <p:spPr>
          <a:xfrm>
            <a:off x="114535" y="1135183"/>
            <a:ext cx="1753386" cy="646331"/>
          </a:xfrm>
          <a:prstGeom prst="rect">
            <a:avLst/>
          </a:prstGeom>
          <a:solidFill>
            <a:srgbClr val="00B0F0"/>
          </a:solidFill>
        </p:spPr>
        <p:txBody>
          <a:bodyPr wrap="square" rtlCol="0">
            <a:spAutoFit/>
          </a:bodyPr>
          <a:lstStyle/>
          <a:p>
            <a:r>
              <a:rPr lang="de-DE"/>
              <a:t>Was ist eine EK?</a:t>
            </a:r>
          </a:p>
          <a:p>
            <a:endParaRPr lang="de-CH"/>
          </a:p>
        </p:txBody>
      </p:sp>
      <p:sp>
        <p:nvSpPr>
          <p:cNvPr id="16" name="Textfeld 15">
            <a:extLst>
              <a:ext uri="{FF2B5EF4-FFF2-40B4-BE49-F238E27FC236}">
                <a16:creationId xmlns:a16="http://schemas.microsoft.com/office/drawing/2014/main" id="{03CFD78B-92C0-45B5-B753-8F8D76967C5E}"/>
              </a:ext>
            </a:extLst>
          </p:cNvPr>
          <p:cNvSpPr txBox="1"/>
          <p:nvPr/>
        </p:nvSpPr>
        <p:spPr>
          <a:xfrm>
            <a:off x="89423" y="2167779"/>
            <a:ext cx="1753386" cy="646331"/>
          </a:xfrm>
          <a:prstGeom prst="rect">
            <a:avLst/>
          </a:prstGeom>
          <a:solidFill>
            <a:srgbClr val="00B0F0"/>
          </a:solidFill>
        </p:spPr>
        <p:txBody>
          <a:bodyPr wrap="square" rtlCol="0">
            <a:spAutoFit/>
          </a:bodyPr>
          <a:lstStyle/>
          <a:p>
            <a:r>
              <a:rPr lang="de-DE"/>
              <a:t>Warum braucht es eine EK?</a:t>
            </a:r>
            <a:endParaRPr lang="de-CH"/>
          </a:p>
        </p:txBody>
      </p:sp>
      <p:sp>
        <p:nvSpPr>
          <p:cNvPr id="17" name="Textfeld 16">
            <a:extLst>
              <a:ext uri="{FF2B5EF4-FFF2-40B4-BE49-F238E27FC236}">
                <a16:creationId xmlns:a16="http://schemas.microsoft.com/office/drawing/2014/main" id="{A9A3CA0C-D19F-4CF6-8749-868A97C54F5D}"/>
              </a:ext>
            </a:extLst>
          </p:cNvPr>
          <p:cNvSpPr txBox="1"/>
          <p:nvPr/>
        </p:nvSpPr>
        <p:spPr>
          <a:xfrm>
            <a:off x="89423" y="3105834"/>
            <a:ext cx="1753386" cy="646331"/>
          </a:xfrm>
          <a:prstGeom prst="rect">
            <a:avLst/>
          </a:prstGeom>
          <a:solidFill>
            <a:srgbClr val="00B0F0"/>
          </a:solidFill>
        </p:spPr>
        <p:txBody>
          <a:bodyPr wrap="square" rtlCol="0">
            <a:spAutoFit/>
          </a:bodyPr>
          <a:lstStyle/>
          <a:p>
            <a:r>
              <a:rPr lang="de-DE"/>
              <a:t>Ziele der EK?</a:t>
            </a:r>
          </a:p>
          <a:p>
            <a:endParaRPr lang="de-CH"/>
          </a:p>
        </p:txBody>
      </p:sp>
      <p:sp>
        <p:nvSpPr>
          <p:cNvPr id="18" name="Textfeld 17">
            <a:extLst>
              <a:ext uri="{FF2B5EF4-FFF2-40B4-BE49-F238E27FC236}">
                <a16:creationId xmlns:a16="http://schemas.microsoft.com/office/drawing/2014/main" id="{99A26C3A-DADD-4D10-8EB6-A69E4F5A4E67}"/>
              </a:ext>
            </a:extLst>
          </p:cNvPr>
          <p:cNvSpPr txBox="1"/>
          <p:nvPr/>
        </p:nvSpPr>
        <p:spPr>
          <a:xfrm>
            <a:off x="114535" y="4091785"/>
            <a:ext cx="1753386" cy="646331"/>
          </a:xfrm>
          <a:prstGeom prst="rect">
            <a:avLst/>
          </a:prstGeom>
          <a:solidFill>
            <a:srgbClr val="00B0F0"/>
          </a:solidFill>
        </p:spPr>
        <p:txBody>
          <a:bodyPr wrap="square" rtlCol="0">
            <a:spAutoFit/>
          </a:bodyPr>
          <a:lstStyle/>
          <a:p>
            <a:r>
              <a:rPr lang="de-DE"/>
              <a:t>Vorteil für welche Kinder ?</a:t>
            </a:r>
            <a:endParaRPr lang="de-CH"/>
          </a:p>
        </p:txBody>
      </p:sp>
      <p:sp>
        <p:nvSpPr>
          <p:cNvPr id="20" name="Textfeld 19">
            <a:extLst>
              <a:ext uri="{FF2B5EF4-FFF2-40B4-BE49-F238E27FC236}">
                <a16:creationId xmlns:a16="http://schemas.microsoft.com/office/drawing/2014/main" id="{630BA910-47FB-40F3-9B93-987FFDF4A299}"/>
              </a:ext>
            </a:extLst>
          </p:cNvPr>
          <p:cNvSpPr txBox="1"/>
          <p:nvPr/>
        </p:nvSpPr>
        <p:spPr>
          <a:xfrm>
            <a:off x="114535" y="5061838"/>
            <a:ext cx="1753386" cy="646331"/>
          </a:xfrm>
          <a:prstGeom prst="rect">
            <a:avLst/>
          </a:prstGeom>
          <a:solidFill>
            <a:srgbClr val="00B0F0"/>
          </a:solidFill>
        </p:spPr>
        <p:txBody>
          <a:bodyPr wrap="square" rtlCol="0">
            <a:spAutoFit/>
          </a:bodyPr>
          <a:lstStyle/>
          <a:p>
            <a:r>
              <a:rPr lang="de-DE"/>
              <a:t>Vorgehen und Ablauf</a:t>
            </a:r>
            <a:endParaRPr lang="de-CH"/>
          </a:p>
        </p:txBody>
      </p:sp>
      <p:sp>
        <p:nvSpPr>
          <p:cNvPr id="21" name="Textfeld 20">
            <a:extLst>
              <a:ext uri="{FF2B5EF4-FFF2-40B4-BE49-F238E27FC236}">
                <a16:creationId xmlns:a16="http://schemas.microsoft.com/office/drawing/2014/main" id="{72F15E2C-83F4-421C-B67A-07350717E135}"/>
              </a:ext>
            </a:extLst>
          </p:cNvPr>
          <p:cNvSpPr txBox="1"/>
          <p:nvPr/>
        </p:nvSpPr>
        <p:spPr>
          <a:xfrm>
            <a:off x="77849" y="6031891"/>
            <a:ext cx="1753386" cy="646331"/>
          </a:xfrm>
          <a:prstGeom prst="rect">
            <a:avLst/>
          </a:prstGeom>
          <a:solidFill>
            <a:srgbClr val="FFFF00"/>
          </a:solidFill>
        </p:spPr>
        <p:txBody>
          <a:bodyPr wrap="square" rtlCol="0">
            <a:spAutoFit/>
          </a:bodyPr>
          <a:lstStyle/>
          <a:p>
            <a:r>
              <a:rPr lang="de-DE"/>
              <a:t>Varia</a:t>
            </a:r>
          </a:p>
          <a:p>
            <a:endParaRPr lang="de-DE"/>
          </a:p>
        </p:txBody>
      </p:sp>
      <p:pic>
        <p:nvPicPr>
          <p:cNvPr id="13" name="Picture 4" descr="ANd9GcQAIzETAqmQkXh7SjEPtwv-UgbxWMerbqwWorlOX-dJudHkwAcJRQ">
            <a:extLst>
              <a:ext uri="{FF2B5EF4-FFF2-40B4-BE49-F238E27FC236}">
                <a16:creationId xmlns:a16="http://schemas.microsoft.com/office/drawing/2014/main" id="{F8AB5F84-F995-4602-97B4-1D9F1D1375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26758" y="1693338"/>
            <a:ext cx="5657403" cy="4661718"/>
          </a:xfrm>
          <a:noFill/>
        </p:spPr>
      </p:pic>
    </p:spTree>
    <p:extLst>
      <p:ext uri="{BB962C8B-B14F-4D97-AF65-F5344CB8AC3E}">
        <p14:creationId xmlns:p14="http://schemas.microsoft.com/office/powerpoint/2010/main" val="408185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rot="20661423">
            <a:off x="448995" y="567038"/>
            <a:ext cx="2617035" cy="1877213"/>
          </a:xfrm>
          <a:prstGeom prst="rect">
            <a:avLst/>
          </a:prstGeom>
        </p:spPr>
      </p:pic>
      <p:pic>
        <p:nvPicPr>
          <p:cNvPr id="5" name="Grafik 4"/>
          <p:cNvPicPr>
            <a:picLocks noChangeAspect="1"/>
          </p:cNvPicPr>
          <p:nvPr/>
        </p:nvPicPr>
        <p:blipFill>
          <a:blip r:embed="rId3"/>
          <a:stretch>
            <a:fillRect/>
          </a:stretch>
        </p:blipFill>
        <p:spPr>
          <a:xfrm>
            <a:off x="8732829" y="508834"/>
            <a:ext cx="3152081" cy="2229838"/>
          </a:xfrm>
          <a:prstGeom prst="rect">
            <a:avLst/>
          </a:prstGeom>
        </p:spPr>
      </p:pic>
      <p:pic>
        <p:nvPicPr>
          <p:cNvPr id="8" name="Grafik 7"/>
          <p:cNvPicPr>
            <a:picLocks noChangeAspect="1"/>
          </p:cNvPicPr>
          <p:nvPr/>
        </p:nvPicPr>
        <p:blipFill>
          <a:blip r:embed="rId4"/>
          <a:stretch>
            <a:fillRect/>
          </a:stretch>
        </p:blipFill>
        <p:spPr>
          <a:xfrm>
            <a:off x="5703103" y="248972"/>
            <a:ext cx="1864336" cy="1803495"/>
          </a:xfrm>
          <a:prstGeom prst="rect">
            <a:avLst/>
          </a:prstGeom>
        </p:spPr>
      </p:pic>
      <p:pic>
        <p:nvPicPr>
          <p:cNvPr id="9" name="Grafik 8"/>
          <p:cNvPicPr>
            <a:picLocks noChangeAspect="1"/>
          </p:cNvPicPr>
          <p:nvPr/>
        </p:nvPicPr>
        <p:blipFill>
          <a:blip r:embed="rId5"/>
          <a:stretch>
            <a:fillRect/>
          </a:stretch>
        </p:blipFill>
        <p:spPr>
          <a:xfrm>
            <a:off x="9768071" y="4339790"/>
            <a:ext cx="2116839" cy="2169557"/>
          </a:xfrm>
          <a:prstGeom prst="rect">
            <a:avLst/>
          </a:prstGeom>
        </p:spPr>
      </p:pic>
      <p:pic>
        <p:nvPicPr>
          <p:cNvPr id="11" name="Grafik 10"/>
          <p:cNvPicPr>
            <a:picLocks noChangeAspect="1"/>
          </p:cNvPicPr>
          <p:nvPr/>
        </p:nvPicPr>
        <p:blipFill>
          <a:blip r:embed="rId6"/>
          <a:stretch>
            <a:fillRect/>
          </a:stretch>
        </p:blipFill>
        <p:spPr>
          <a:xfrm>
            <a:off x="576841" y="3854018"/>
            <a:ext cx="3798396" cy="2795587"/>
          </a:xfrm>
          <a:prstGeom prst="rect">
            <a:avLst/>
          </a:prstGeom>
        </p:spPr>
      </p:pic>
      <p:pic>
        <p:nvPicPr>
          <p:cNvPr id="13" name="Grafik 12"/>
          <p:cNvPicPr>
            <a:picLocks noChangeAspect="1"/>
          </p:cNvPicPr>
          <p:nvPr/>
        </p:nvPicPr>
        <p:blipFill>
          <a:blip r:embed="rId7"/>
          <a:stretch>
            <a:fillRect/>
          </a:stretch>
        </p:blipFill>
        <p:spPr>
          <a:xfrm>
            <a:off x="6635271" y="4244600"/>
            <a:ext cx="2854552" cy="2359935"/>
          </a:xfrm>
          <a:prstGeom prst="rect">
            <a:avLst/>
          </a:prstGeom>
        </p:spPr>
      </p:pic>
      <p:pic>
        <p:nvPicPr>
          <p:cNvPr id="14" name="Grafik 13"/>
          <p:cNvPicPr>
            <a:picLocks noChangeAspect="1"/>
          </p:cNvPicPr>
          <p:nvPr/>
        </p:nvPicPr>
        <p:blipFill>
          <a:blip r:embed="rId8"/>
          <a:stretch>
            <a:fillRect/>
          </a:stretch>
        </p:blipFill>
        <p:spPr>
          <a:xfrm>
            <a:off x="3640661" y="422241"/>
            <a:ext cx="1872451" cy="1456958"/>
          </a:xfrm>
          <a:prstGeom prst="rect">
            <a:avLst/>
          </a:prstGeom>
        </p:spPr>
      </p:pic>
      <p:pic>
        <p:nvPicPr>
          <p:cNvPr id="15" name="Grafik 14"/>
          <p:cNvPicPr>
            <a:picLocks noChangeAspect="1"/>
          </p:cNvPicPr>
          <p:nvPr/>
        </p:nvPicPr>
        <p:blipFill>
          <a:blip r:embed="rId9"/>
          <a:stretch>
            <a:fillRect/>
          </a:stretch>
        </p:blipFill>
        <p:spPr>
          <a:xfrm rot="6016565">
            <a:off x="4198530" y="4396055"/>
            <a:ext cx="2792348" cy="1972442"/>
          </a:xfrm>
          <a:prstGeom prst="rect">
            <a:avLst/>
          </a:prstGeom>
        </p:spPr>
      </p:pic>
      <p:pic>
        <p:nvPicPr>
          <p:cNvPr id="16" name="Grafik 15"/>
          <p:cNvPicPr>
            <a:picLocks noChangeAspect="1"/>
          </p:cNvPicPr>
          <p:nvPr/>
        </p:nvPicPr>
        <p:blipFill>
          <a:blip r:embed="rId10"/>
          <a:stretch>
            <a:fillRect/>
          </a:stretch>
        </p:blipFill>
        <p:spPr>
          <a:xfrm>
            <a:off x="3221931" y="1849400"/>
            <a:ext cx="1994222" cy="1983163"/>
          </a:xfrm>
          <a:prstGeom prst="rect">
            <a:avLst/>
          </a:prstGeom>
        </p:spPr>
      </p:pic>
      <p:pic>
        <p:nvPicPr>
          <p:cNvPr id="17" name="Grafik 16"/>
          <p:cNvPicPr>
            <a:picLocks noChangeAspect="1"/>
          </p:cNvPicPr>
          <p:nvPr/>
        </p:nvPicPr>
        <p:blipFill>
          <a:blip r:embed="rId11"/>
          <a:stretch>
            <a:fillRect/>
          </a:stretch>
        </p:blipFill>
        <p:spPr>
          <a:xfrm>
            <a:off x="6170871" y="2102725"/>
            <a:ext cx="2366524" cy="1974972"/>
          </a:xfrm>
          <a:prstGeom prst="rect">
            <a:avLst/>
          </a:prstGeom>
        </p:spPr>
      </p:pic>
    </p:spTree>
    <p:extLst>
      <p:ext uri="{BB962C8B-B14F-4D97-AF65-F5344CB8AC3E}">
        <p14:creationId xmlns:p14="http://schemas.microsoft.com/office/powerpoint/2010/main" val="1755401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rot="20603013">
            <a:off x="403944" y="925421"/>
            <a:ext cx="1924222" cy="2395533"/>
          </a:xfrm>
          <a:prstGeom prst="rect">
            <a:avLst/>
          </a:prstGeom>
        </p:spPr>
      </p:pic>
      <p:pic>
        <p:nvPicPr>
          <p:cNvPr id="6" name="Grafik 5"/>
          <p:cNvPicPr>
            <a:picLocks noChangeAspect="1"/>
          </p:cNvPicPr>
          <p:nvPr/>
        </p:nvPicPr>
        <p:blipFill>
          <a:blip r:embed="rId3"/>
          <a:stretch>
            <a:fillRect/>
          </a:stretch>
        </p:blipFill>
        <p:spPr>
          <a:xfrm rot="5400000">
            <a:off x="140285" y="4229583"/>
            <a:ext cx="2569662" cy="2113085"/>
          </a:xfrm>
          <a:prstGeom prst="rect">
            <a:avLst/>
          </a:prstGeom>
        </p:spPr>
      </p:pic>
      <p:pic>
        <p:nvPicPr>
          <p:cNvPr id="7" name="Grafik 6"/>
          <p:cNvPicPr>
            <a:picLocks noChangeAspect="1"/>
          </p:cNvPicPr>
          <p:nvPr/>
        </p:nvPicPr>
        <p:blipFill>
          <a:blip r:embed="rId4"/>
          <a:stretch>
            <a:fillRect/>
          </a:stretch>
        </p:blipFill>
        <p:spPr>
          <a:xfrm>
            <a:off x="2956356" y="248783"/>
            <a:ext cx="2398505" cy="2517330"/>
          </a:xfrm>
          <a:prstGeom prst="rect">
            <a:avLst/>
          </a:prstGeom>
        </p:spPr>
      </p:pic>
      <p:pic>
        <p:nvPicPr>
          <p:cNvPr id="8" name="Grafik 7"/>
          <p:cNvPicPr>
            <a:picLocks noChangeAspect="1"/>
          </p:cNvPicPr>
          <p:nvPr/>
        </p:nvPicPr>
        <p:blipFill>
          <a:blip r:embed="rId5"/>
          <a:stretch>
            <a:fillRect/>
          </a:stretch>
        </p:blipFill>
        <p:spPr>
          <a:xfrm>
            <a:off x="3469061" y="2981623"/>
            <a:ext cx="1792980" cy="3024891"/>
          </a:xfrm>
          <a:prstGeom prst="rect">
            <a:avLst/>
          </a:prstGeom>
        </p:spPr>
      </p:pic>
      <p:pic>
        <p:nvPicPr>
          <p:cNvPr id="9" name="Grafik 8"/>
          <p:cNvPicPr>
            <a:picLocks noChangeAspect="1"/>
          </p:cNvPicPr>
          <p:nvPr/>
        </p:nvPicPr>
        <p:blipFill>
          <a:blip r:embed="rId6"/>
          <a:stretch>
            <a:fillRect/>
          </a:stretch>
        </p:blipFill>
        <p:spPr>
          <a:xfrm>
            <a:off x="9340815" y="3723735"/>
            <a:ext cx="2138144" cy="2570765"/>
          </a:xfrm>
          <a:prstGeom prst="rect">
            <a:avLst/>
          </a:prstGeom>
        </p:spPr>
      </p:pic>
      <p:pic>
        <p:nvPicPr>
          <p:cNvPr id="10" name="Grafik 9"/>
          <p:cNvPicPr>
            <a:picLocks noChangeAspect="1"/>
          </p:cNvPicPr>
          <p:nvPr/>
        </p:nvPicPr>
        <p:blipFill>
          <a:blip r:embed="rId7"/>
          <a:stretch>
            <a:fillRect/>
          </a:stretch>
        </p:blipFill>
        <p:spPr>
          <a:xfrm>
            <a:off x="9846753" y="248783"/>
            <a:ext cx="1725041" cy="2634395"/>
          </a:xfrm>
          <a:prstGeom prst="rect">
            <a:avLst/>
          </a:prstGeom>
        </p:spPr>
      </p:pic>
      <p:pic>
        <p:nvPicPr>
          <p:cNvPr id="11" name="Grafik 10"/>
          <p:cNvPicPr>
            <a:picLocks noChangeAspect="1"/>
          </p:cNvPicPr>
          <p:nvPr/>
        </p:nvPicPr>
        <p:blipFill>
          <a:blip r:embed="rId8"/>
          <a:stretch>
            <a:fillRect/>
          </a:stretch>
        </p:blipFill>
        <p:spPr>
          <a:xfrm>
            <a:off x="5262041" y="226251"/>
            <a:ext cx="1953178" cy="2562393"/>
          </a:xfrm>
          <a:prstGeom prst="rect">
            <a:avLst/>
          </a:prstGeom>
        </p:spPr>
      </p:pic>
      <p:pic>
        <p:nvPicPr>
          <p:cNvPr id="12" name="Grafik 11"/>
          <p:cNvPicPr>
            <a:picLocks noChangeAspect="1"/>
          </p:cNvPicPr>
          <p:nvPr/>
        </p:nvPicPr>
        <p:blipFill>
          <a:blip r:embed="rId9"/>
          <a:stretch>
            <a:fillRect/>
          </a:stretch>
        </p:blipFill>
        <p:spPr>
          <a:xfrm>
            <a:off x="7081871" y="214450"/>
            <a:ext cx="1486598" cy="1783006"/>
          </a:xfrm>
          <a:prstGeom prst="rect">
            <a:avLst/>
          </a:prstGeom>
        </p:spPr>
      </p:pic>
      <p:pic>
        <p:nvPicPr>
          <p:cNvPr id="13" name="Grafik 12"/>
          <p:cNvPicPr>
            <a:picLocks noChangeAspect="1"/>
          </p:cNvPicPr>
          <p:nvPr/>
        </p:nvPicPr>
        <p:blipFill>
          <a:blip r:embed="rId10"/>
          <a:stretch>
            <a:fillRect/>
          </a:stretch>
        </p:blipFill>
        <p:spPr>
          <a:xfrm>
            <a:off x="7196279" y="1997456"/>
            <a:ext cx="1966156" cy="2382677"/>
          </a:xfrm>
          <a:prstGeom prst="rect">
            <a:avLst/>
          </a:prstGeom>
        </p:spPr>
      </p:pic>
      <p:pic>
        <p:nvPicPr>
          <p:cNvPr id="14" name="Grafik 13"/>
          <p:cNvPicPr>
            <a:picLocks noChangeAspect="1"/>
          </p:cNvPicPr>
          <p:nvPr/>
        </p:nvPicPr>
        <p:blipFill>
          <a:blip r:embed="rId11"/>
          <a:stretch>
            <a:fillRect/>
          </a:stretch>
        </p:blipFill>
        <p:spPr>
          <a:xfrm>
            <a:off x="5720777" y="2622798"/>
            <a:ext cx="1396926" cy="1718469"/>
          </a:xfrm>
          <a:prstGeom prst="rect">
            <a:avLst/>
          </a:prstGeom>
        </p:spPr>
      </p:pic>
    </p:spTree>
    <p:extLst>
      <p:ext uri="{BB962C8B-B14F-4D97-AF65-F5344CB8AC3E}">
        <p14:creationId xmlns:p14="http://schemas.microsoft.com/office/powerpoint/2010/main" val="423081470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D7EC095C836524C9E125C72A4248FBB" ma:contentTypeVersion="19" ma:contentTypeDescription="Ein neues Dokument erstellen." ma:contentTypeScope="" ma:versionID="1cd625f92e2e9062f372f1ba5c6bedd5">
  <xsd:schema xmlns:xsd="http://www.w3.org/2001/XMLSchema" xmlns:xs="http://www.w3.org/2001/XMLSchema" xmlns:p="http://schemas.microsoft.com/office/2006/metadata/properties" xmlns:ns1="http://schemas.microsoft.com/sharepoint/v3" xmlns:ns2="dd7a1401-eb67-4f27-8132-65cdb5b01b1a" xmlns:ns3="e4eb832a-526c-43e6-b900-883dc2219d53" targetNamespace="http://schemas.microsoft.com/office/2006/metadata/properties" ma:root="true" ma:fieldsID="feae5723238f7fc5d5b14f8ae5f6becb" ns1:_="" ns2:_="" ns3:_="">
    <xsd:import namespace="http://schemas.microsoft.com/sharepoint/v3"/>
    <xsd:import namespace="dd7a1401-eb67-4f27-8132-65cdb5b01b1a"/>
    <xsd:import namespace="e4eb832a-526c-43e6-b900-883dc2219d53"/>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LengthInSeconds"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7a1401-eb67-4f27-8132-65cdb5b01b1a" elementFormDefault="qualified">
    <xsd:import namespace="http://schemas.microsoft.com/office/2006/documentManagement/types"/>
    <xsd:import namespace="http://schemas.microsoft.com/office/infopath/2007/PartnerControls"/>
    <xsd:element name="SharedWithUsers" ma:index="10"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9b370b9-4b91-4118-bb9c-80a402a1adf7}" ma:internalName="TaxCatchAll" ma:showField="CatchAllData" ma:web="dd7a1401-eb67-4f27-8132-65cdb5b01b1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eb832a-526c-43e6-b900-883dc2219d5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bdcf871a-99d5-4c9e-a46e-35edb8549ee6"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d7a1401-eb67-4f27-8132-65cdb5b01b1a" xsi:nil="true"/>
    <PublishingExpirationDate xmlns="http://schemas.microsoft.com/sharepoint/v3" xsi:nil="true"/>
    <PublishingStartDate xmlns="http://schemas.microsoft.com/sharepoint/v3" xsi:nil="true"/>
    <lcf76f155ced4ddcb4097134ff3c332f xmlns="e4eb832a-526c-43e6-b900-883dc2219d5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537AFB1-12CE-4E48-AFD3-5DC82DCA5AB3}">
  <ds:schemaRefs>
    <ds:schemaRef ds:uri="http://schemas.microsoft.com/sharepoint/v3/contenttype/forms"/>
  </ds:schemaRefs>
</ds:datastoreItem>
</file>

<file path=customXml/itemProps2.xml><?xml version="1.0" encoding="utf-8"?>
<ds:datastoreItem xmlns:ds="http://schemas.openxmlformats.org/officeDocument/2006/customXml" ds:itemID="{0CB76E54-0369-4B98-8F63-B5548EF9FD66}">
  <ds:schemaRefs>
    <ds:schemaRef ds:uri="dd7a1401-eb67-4f27-8132-65cdb5b01b1a"/>
    <ds:schemaRef ds:uri="e4eb832a-526c-43e6-b900-883dc2219d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9F110E1-2C41-4FE2-9384-F6DEF7BEC796}">
  <ds:schemaRefs>
    <ds:schemaRef ds:uri="dd7a1401-eb67-4f27-8132-65cdb5b01b1a"/>
    <ds:schemaRef ds:uri="e4eb832a-526c-43e6-b900-883dc2219d53"/>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0</TotalTime>
  <Words>346</Words>
  <Application>Microsoft Macintosh PowerPoint</Application>
  <PresentationFormat>Breitbild</PresentationFormat>
  <Paragraphs>76</Paragraphs>
  <Slides>10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Bradley Hand ITC</vt:lpstr>
      <vt:lpstr>Calibri</vt:lpstr>
      <vt:lpstr>Calibri Light</vt:lpstr>
      <vt:lpstr>Century Gothic</vt:lpstr>
      <vt:lpstr>Office</vt:lpstr>
      <vt:lpstr>Galgenen</vt:lpstr>
      <vt:lpstr>PowerPoint-Präsentation</vt:lpstr>
      <vt:lpstr>Was ist eine EK?</vt:lpstr>
      <vt:lpstr>Warum braucht es eine EK?</vt:lpstr>
      <vt:lpstr>Geeignet für Kinder mit Förderbedarf</vt:lpstr>
      <vt:lpstr>Vorgehen und Ablauf</vt:lpstr>
      <vt:lpstr>Einblicke: </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Galgenen</dc:title>
  <dc:creator>Doris Mattia</dc:creator>
  <cp:lastModifiedBy>Daniel Keller</cp:lastModifiedBy>
  <cp:revision>1</cp:revision>
  <dcterms:created xsi:type="dcterms:W3CDTF">2021-10-11T17:00:07Z</dcterms:created>
  <dcterms:modified xsi:type="dcterms:W3CDTF">2024-12-09T15:08:38Z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0x010100DD7EC095C836524C9E125C72A4248FBB</vt:lpwstr>
  </property>
  <property fmtid="{D5CDD505-2E9C-101B-9397-08002B2CF9AE}" pid="3" name="MediaServiceImageTags">
    <vt:lpwstr/>
  </property>
</Properties>
</file>