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14"/>
  </p:notesMasterIdLst>
  <p:handoutMasterIdLst>
    <p:handoutMasterId r:id="rId15"/>
  </p:handoutMasterIdLst>
  <p:sldIdLst>
    <p:sldId id="301" r:id="rId6"/>
    <p:sldId id="305" r:id="rId7"/>
    <p:sldId id="306" r:id="rId8"/>
    <p:sldId id="299" r:id="rId9"/>
    <p:sldId id="304" r:id="rId10"/>
    <p:sldId id="302" r:id="rId11"/>
    <p:sldId id="298" r:id="rId12"/>
    <p:sldId id="303" r:id="rId13"/>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Designformatvorlage 1 - Akz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9" autoAdjust="0"/>
    <p:restoredTop sz="76904" autoAdjust="0"/>
  </p:normalViewPr>
  <p:slideViewPr>
    <p:cSldViewPr snapToGrid="0">
      <p:cViewPr varScale="1">
        <p:scale>
          <a:sx n="127" d="100"/>
          <a:sy n="127" d="100"/>
        </p:scale>
        <p:origin x="256" y="17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1C470908-3DA3-4AF9-B5C8-F06912A768D0}" type="datetimeFigureOut">
              <a:rPr lang="de-CH" smtClean="0"/>
              <a:t>10.11.25</a:t>
            </a:fld>
            <a:endParaRPr lang="de-CH"/>
          </a:p>
        </p:txBody>
      </p:sp>
      <p:sp>
        <p:nvSpPr>
          <p:cNvPr id="4" name="Fußzeilenplatzhalt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9A5588CF-99DC-4510-A3B8-A386E9E16A7C}" type="slidenum">
              <a:rPr lang="de-CH" smtClean="0"/>
              <a:t>‹Nr.›</a:t>
            </a:fld>
            <a:endParaRPr lang="de-CH"/>
          </a:p>
        </p:txBody>
      </p:sp>
    </p:spTree>
    <p:extLst>
      <p:ext uri="{BB962C8B-B14F-4D97-AF65-F5344CB8AC3E}">
        <p14:creationId xmlns:p14="http://schemas.microsoft.com/office/powerpoint/2010/main" val="3343972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8304789-6C0D-43FF-AE51-871AA3C27D9F}" type="datetimeFigureOut">
              <a:rPr lang="de-DE" smtClean="0"/>
              <a:t>10.11.25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B1A8C13-7089-41D4-B116-5C3DDBB9B765}" type="slidenum">
              <a:rPr lang="de-DE" smtClean="0"/>
              <a:t>‹Nr.›</a:t>
            </a:fld>
            <a:endParaRPr 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1</a:t>
            </a:fld>
            <a:endParaRPr lang="de-DE"/>
          </a:p>
        </p:txBody>
      </p:sp>
    </p:spTree>
    <p:extLst>
      <p:ext uri="{BB962C8B-B14F-4D97-AF65-F5344CB8AC3E}">
        <p14:creationId xmlns:p14="http://schemas.microsoft.com/office/powerpoint/2010/main" val="4245237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AB1A8C13-7089-41D4-B116-5C3DDBB9B765}" type="slidenum">
              <a:rPr lang="de-DE" smtClean="0"/>
              <a:t>4</a:t>
            </a:fld>
            <a:endParaRPr lang="de-DE"/>
          </a:p>
        </p:txBody>
      </p:sp>
    </p:spTree>
    <p:extLst>
      <p:ext uri="{BB962C8B-B14F-4D97-AF65-F5344CB8AC3E}">
        <p14:creationId xmlns:p14="http://schemas.microsoft.com/office/powerpoint/2010/main" val="4223295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AB1A8C13-7089-41D4-B116-5C3DDBB9B765}" type="slidenum">
              <a:rPr lang="de-DE" smtClean="0"/>
              <a:t>5</a:t>
            </a:fld>
            <a:endParaRPr lang="de-DE"/>
          </a:p>
        </p:txBody>
      </p:sp>
    </p:spTree>
    <p:extLst>
      <p:ext uri="{BB962C8B-B14F-4D97-AF65-F5344CB8AC3E}">
        <p14:creationId xmlns:p14="http://schemas.microsoft.com/office/powerpoint/2010/main" val="1537466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6</a:t>
            </a:fld>
            <a:endParaRPr lang="de-DE"/>
          </a:p>
        </p:txBody>
      </p:sp>
    </p:spTree>
    <p:extLst>
      <p:ext uri="{BB962C8B-B14F-4D97-AF65-F5344CB8AC3E}">
        <p14:creationId xmlns:p14="http://schemas.microsoft.com/office/powerpoint/2010/main" val="216839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7</a:t>
            </a:fld>
            <a:endParaRPr lang="de-DE"/>
          </a:p>
        </p:txBody>
      </p:sp>
    </p:spTree>
    <p:extLst>
      <p:ext uri="{BB962C8B-B14F-4D97-AF65-F5344CB8AC3E}">
        <p14:creationId xmlns:p14="http://schemas.microsoft.com/office/powerpoint/2010/main" val="1330114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8</a:t>
            </a:fld>
            <a:endParaRPr lang="de-DE"/>
          </a:p>
        </p:txBody>
      </p:sp>
    </p:spTree>
    <p:extLst>
      <p:ext uri="{BB962C8B-B14F-4D97-AF65-F5344CB8AC3E}">
        <p14:creationId xmlns:p14="http://schemas.microsoft.com/office/powerpoint/2010/main" val="3575442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152040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87626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030640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612565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319771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731310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a:t>Februar 2019</a:t>
            </a:r>
          </a:p>
        </p:txBody>
      </p:sp>
      <p:sp>
        <p:nvSpPr>
          <p:cNvPr id="8" name="Fußzeilenplatzhalter 7"/>
          <p:cNvSpPr>
            <a:spLocks noGrp="1"/>
          </p:cNvSpPr>
          <p:nvPr>
            <p:ph type="ftr" sz="quarter" idx="11"/>
          </p:nvPr>
        </p:nvSpPr>
        <p:spPr/>
        <p:txBody>
          <a:bodyPr/>
          <a:lstStyle/>
          <a:p>
            <a:r>
              <a:rPr lang="de-DE"/>
              <a:t>Informationsabend Primarschule Galgenen</a:t>
            </a:r>
          </a:p>
        </p:txBody>
      </p:sp>
      <p:sp>
        <p:nvSpPr>
          <p:cNvPr id="9" name="Foliennummernplatzhalter 8"/>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056417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a:t>Februar 2019</a:t>
            </a:r>
          </a:p>
        </p:txBody>
      </p:sp>
      <p:sp>
        <p:nvSpPr>
          <p:cNvPr id="4" name="Fußzeilenplatzhalter 3"/>
          <p:cNvSpPr>
            <a:spLocks noGrp="1"/>
          </p:cNvSpPr>
          <p:nvPr>
            <p:ph type="ftr" sz="quarter" idx="11"/>
          </p:nvPr>
        </p:nvSpPr>
        <p:spPr/>
        <p:txBody>
          <a:bodyPr/>
          <a:lstStyle/>
          <a:p>
            <a:r>
              <a:rPr lang="de-DE"/>
              <a:t>Informationsabend Primarschule Galgenen</a:t>
            </a:r>
          </a:p>
        </p:txBody>
      </p:sp>
      <p:sp>
        <p:nvSpPr>
          <p:cNvPr id="5" name="Foliennummernplatzhalter 4"/>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700186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Februar 2019</a:t>
            </a:r>
          </a:p>
        </p:txBody>
      </p:sp>
      <p:sp>
        <p:nvSpPr>
          <p:cNvPr id="3" name="Fußzeilenplatzhalter 2"/>
          <p:cNvSpPr>
            <a:spLocks noGrp="1"/>
          </p:cNvSpPr>
          <p:nvPr>
            <p:ph type="ftr" sz="quarter" idx="11"/>
          </p:nvPr>
        </p:nvSpPr>
        <p:spPr/>
        <p:txBody>
          <a:bodyPr/>
          <a:lstStyle/>
          <a:p>
            <a:r>
              <a:rPr lang="de-DE"/>
              <a:t>Informationsabend Primarschule Galgenen</a:t>
            </a:r>
          </a:p>
        </p:txBody>
      </p:sp>
      <p:sp>
        <p:nvSpPr>
          <p:cNvPr id="4" name="Foliennummernplatzhalter 3"/>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3404984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4288269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66674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Lehrplan 21</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r>
              <a:rPr lang="de-DE"/>
              <a:t>Februar 2019</a:t>
            </a:r>
          </a:p>
        </p:txBody>
      </p:sp>
      <p:sp>
        <p:nvSpPr>
          <p:cNvPr id="5" name="Fußzeilenplatzhalter 4"/>
          <p:cNvSpPr>
            <a:spLocks noGrp="1"/>
          </p:cNvSpPr>
          <p:nvPr>
            <p:ph type="ftr" sz="quarter" idx="11"/>
          </p:nvPr>
        </p:nvSpPr>
        <p:spPr/>
        <p:txBody>
          <a:bodyPr/>
          <a:lstStyle/>
          <a:p>
            <a:r>
              <a:rPr lang="de-CH"/>
              <a:t>Informationsabend Primarschule Galgenen</a:t>
            </a:r>
            <a:endParaRPr lang="de-DE"/>
          </a:p>
        </p:txBody>
      </p:sp>
      <p:sp>
        <p:nvSpPr>
          <p:cNvPr id="6" name="Foliennummernplatzhalter 5"/>
          <p:cNvSpPr>
            <a:spLocks noGrp="1"/>
          </p:cNvSpPr>
          <p:nvPr>
            <p:ph type="sldNum" sz="quarter" idx="12"/>
          </p:nvPr>
        </p:nvSpPr>
        <p:spPr/>
        <p:txBody>
          <a:bodyPr/>
          <a:lstStyle/>
          <a:p>
            <a:r>
              <a:rPr lang="de-CH"/>
              <a:t>Januar 2017</a:t>
            </a:r>
            <a:endParaRPr lang="de-DE"/>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2631505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666978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999222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Lehrplan 21</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r>
              <a:rPr lang="de-DE"/>
              <a:t>Februar 2019</a:t>
            </a:r>
          </a:p>
        </p:txBody>
      </p:sp>
      <p:sp>
        <p:nvSpPr>
          <p:cNvPr id="5" name="Fußzeilenplatzhalter 4"/>
          <p:cNvSpPr>
            <a:spLocks noGrp="1"/>
          </p:cNvSpPr>
          <p:nvPr>
            <p:ph type="ftr" sz="quarter" idx="11"/>
          </p:nvPr>
        </p:nvSpPr>
        <p:spPr/>
        <p:txBody>
          <a:bodyPr/>
          <a:lstStyle/>
          <a:p>
            <a:r>
              <a:rPr lang="de-CH"/>
              <a:t>Informationsabend Primarschule Galgenen</a:t>
            </a:r>
            <a:endParaRPr lang="de-DE"/>
          </a:p>
        </p:txBody>
      </p:sp>
      <p:sp>
        <p:nvSpPr>
          <p:cNvPr id="6" name="Foliennummernplatzhalter 5"/>
          <p:cNvSpPr>
            <a:spLocks noGrp="1"/>
          </p:cNvSpPr>
          <p:nvPr>
            <p:ph type="sldNum" sz="quarter" idx="12"/>
          </p:nvPr>
        </p:nvSpPr>
        <p:spPr/>
        <p:txBody>
          <a:bodyPr/>
          <a:lstStyle/>
          <a:p>
            <a:r>
              <a:rPr lang="de-CH"/>
              <a:t>Januar 2017</a:t>
            </a:r>
            <a:endParaRPr lang="de-DE"/>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60881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a:t>Februar 2019</a:t>
            </a:r>
          </a:p>
        </p:txBody>
      </p:sp>
      <p:sp>
        <p:nvSpPr>
          <p:cNvPr id="8" name="Fußzeilenplatzhalter 7"/>
          <p:cNvSpPr>
            <a:spLocks noGrp="1"/>
          </p:cNvSpPr>
          <p:nvPr>
            <p:ph type="ftr" sz="quarter" idx="11"/>
          </p:nvPr>
        </p:nvSpPr>
        <p:spPr/>
        <p:txBody>
          <a:bodyPr/>
          <a:lstStyle/>
          <a:p>
            <a:r>
              <a:rPr lang="de-DE"/>
              <a:t>Informationsabend Primarschule Galgenen</a:t>
            </a:r>
          </a:p>
        </p:txBody>
      </p:sp>
      <p:sp>
        <p:nvSpPr>
          <p:cNvPr id="9" name="Foliennummernplatzhalter 8"/>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389458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a:t>Februar 2019</a:t>
            </a:r>
          </a:p>
        </p:txBody>
      </p:sp>
      <p:sp>
        <p:nvSpPr>
          <p:cNvPr id="4" name="Fußzeilenplatzhalter 3"/>
          <p:cNvSpPr>
            <a:spLocks noGrp="1"/>
          </p:cNvSpPr>
          <p:nvPr>
            <p:ph type="ftr" sz="quarter" idx="11"/>
          </p:nvPr>
        </p:nvSpPr>
        <p:spPr/>
        <p:txBody>
          <a:bodyPr/>
          <a:lstStyle/>
          <a:p>
            <a:r>
              <a:rPr lang="de-DE"/>
              <a:t>Informationsabend Primarschule Galgenen</a:t>
            </a:r>
          </a:p>
        </p:txBody>
      </p:sp>
      <p:sp>
        <p:nvSpPr>
          <p:cNvPr id="5" name="Foliennummernplatzhalter 4"/>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630967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Februar 2019</a:t>
            </a:r>
          </a:p>
        </p:txBody>
      </p:sp>
      <p:sp>
        <p:nvSpPr>
          <p:cNvPr id="3" name="Fußzeilenplatzhalter 2"/>
          <p:cNvSpPr>
            <a:spLocks noGrp="1"/>
          </p:cNvSpPr>
          <p:nvPr>
            <p:ph type="ftr" sz="quarter" idx="11"/>
          </p:nvPr>
        </p:nvSpPr>
        <p:spPr/>
        <p:txBody>
          <a:bodyPr/>
          <a:lstStyle/>
          <a:p>
            <a:r>
              <a:rPr lang="de-DE"/>
              <a:t>Informationsabend Primarschule Galgenen</a:t>
            </a:r>
          </a:p>
        </p:txBody>
      </p:sp>
      <p:sp>
        <p:nvSpPr>
          <p:cNvPr id="4" name="Foliennummernplatzhalter 3"/>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733692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20040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334235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1901258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Februar 2019</a:t>
            </a:r>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Informationsabend Primarschule Galgenen</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2AFE5B-E74E-4EA1-8D47-EE51E8AF330E}" type="slidenum">
              <a:rPr lang="de-DE" smtClean="0"/>
              <a:t>‹Nr.›</a:t>
            </a:fld>
            <a:endParaRPr lang="de-DE"/>
          </a:p>
        </p:txBody>
      </p:sp>
    </p:spTree>
    <p:extLst>
      <p:ext uri="{BB962C8B-B14F-4D97-AF65-F5344CB8AC3E}">
        <p14:creationId xmlns:p14="http://schemas.microsoft.com/office/powerpoint/2010/main" val="159613075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Februar 2019</a:t>
            </a:r>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Informationsabend Primarschule Galgenen</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B6D7D-08A7-4BC8-AD60-BD83FB12BE49}" type="slidenum">
              <a:rPr lang="de-DE" smtClean="0"/>
              <a:t>‹Nr.›</a:t>
            </a:fld>
            <a:endParaRPr lang="de-DE"/>
          </a:p>
        </p:txBody>
      </p:sp>
    </p:spTree>
    <p:extLst>
      <p:ext uri="{BB962C8B-B14F-4D97-AF65-F5344CB8AC3E}">
        <p14:creationId xmlns:p14="http://schemas.microsoft.com/office/powerpoint/2010/main" val="408113333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3600" dirty="0"/>
              <a:t>        </a:t>
            </a:r>
          </a:p>
        </p:txBody>
      </p:sp>
      <p:sp>
        <p:nvSpPr>
          <p:cNvPr id="3" name="Inhaltsplatzhalter 2"/>
          <p:cNvSpPr>
            <a:spLocks noGrp="1"/>
          </p:cNvSpPr>
          <p:nvPr>
            <p:ph idx="1"/>
          </p:nvPr>
        </p:nvSpPr>
        <p:spPr>
          <a:xfrm>
            <a:off x="838200" y="1849709"/>
            <a:ext cx="10515600" cy="4147866"/>
          </a:xfrm>
        </p:spPr>
        <p:txBody>
          <a:bodyPr/>
          <a:lstStyle/>
          <a:p>
            <a:pPr marL="0" indent="0">
              <a:buNone/>
            </a:pPr>
            <a:r>
              <a:rPr lang="de-CH" dirty="0">
                <a:latin typeface="Century Gothic" panose="020B0502020202020204" pitchFamily="34" charset="0"/>
              </a:rPr>
              <a:t>Angebot der Schule </a:t>
            </a:r>
            <a:r>
              <a:rPr lang="de-CH" dirty="0" err="1">
                <a:latin typeface="Century Gothic" panose="020B0502020202020204" pitchFamily="34" charset="0"/>
              </a:rPr>
              <a:t>Galgenen</a:t>
            </a:r>
            <a:r>
              <a:rPr lang="de-CH" dirty="0">
                <a:latin typeface="Century Gothic" panose="020B0502020202020204" pitchFamily="34" charset="0"/>
              </a:rPr>
              <a:t>:</a:t>
            </a:r>
          </a:p>
          <a:p>
            <a:pPr marL="0" indent="0">
              <a:buNone/>
            </a:pPr>
            <a:endParaRPr lang="de-CH" dirty="0">
              <a:latin typeface="Century Gothic" panose="020B0502020202020204" pitchFamily="34" charset="0"/>
            </a:endParaRPr>
          </a:p>
          <a:p>
            <a:pPr marL="0" indent="0">
              <a:buNone/>
            </a:pPr>
            <a:r>
              <a:rPr lang="de-CH" sz="3600" b="1" dirty="0">
                <a:latin typeface="Century Gothic" panose="020B0502020202020204" pitchFamily="34" charset="0"/>
              </a:rPr>
              <a:t>         Integrative Förderung (IF)</a:t>
            </a:r>
          </a:p>
        </p:txBody>
      </p:sp>
      <p:sp>
        <p:nvSpPr>
          <p:cNvPr id="6" name="Datumsplatzhalter 5"/>
          <p:cNvSpPr>
            <a:spLocks noGrp="1"/>
          </p:cNvSpPr>
          <p:nvPr>
            <p:ph type="dt" sz="half" idx="10"/>
          </p:nvPr>
        </p:nvSpPr>
        <p:spPr/>
        <p:txBody>
          <a:bodyPr/>
          <a:lstStyle/>
          <a:p>
            <a:r>
              <a:rPr lang="de-DE" dirty="0"/>
              <a:t>Januar 2026</a:t>
            </a:r>
          </a:p>
        </p:txBody>
      </p:sp>
      <p:pic>
        <p:nvPicPr>
          <p:cNvPr id="8" name="Grafik 7"/>
          <p:cNvPicPr>
            <a:picLocks noChangeAspect="1"/>
          </p:cNvPicPr>
          <p:nvPr/>
        </p:nvPicPr>
        <p:blipFill>
          <a:blip r:embed="rId3"/>
          <a:stretch>
            <a:fillRect/>
          </a:stretch>
        </p:blipFill>
        <p:spPr>
          <a:xfrm>
            <a:off x="3801037" y="3891610"/>
            <a:ext cx="4905356" cy="2105965"/>
          </a:xfrm>
          <a:prstGeom prst="rect">
            <a:avLst/>
          </a:prstGeom>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53943" y="2153291"/>
            <a:ext cx="1434737" cy="1434737"/>
          </a:xfrm>
          <a:prstGeom prst="rect">
            <a:avLst/>
          </a:prstGeom>
        </p:spPr>
      </p:pic>
      <p:sp>
        <p:nvSpPr>
          <p:cNvPr id="10" name="Rechteck 9"/>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2544266287"/>
      </p:ext>
    </p:extLst>
  </p:cSld>
  <p:clrMapOvr>
    <a:masterClrMapping/>
  </p:clrMapOvr>
  <mc:AlternateContent xmlns:mc="http://schemas.openxmlformats.org/markup-compatibility/2006" xmlns:p14="http://schemas.microsoft.com/office/powerpoint/2010/main">
    <mc:Choice Requires="p14">
      <p:transition p14:dur="10" advClick="0" advTm="7000"/>
    </mc:Choice>
    <mc:Fallback xmlns="">
      <p:transition advClick="0" advTm="7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EE37B2-238C-44AA-8186-97AA02A9B8C7}"/>
              </a:ext>
            </a:extLst>
          </p:cNvPr>
          <p:cNvSpPr>
            <a:spLocks noGrp="1"/>
          </p:cNvSpPr>
          <p:nvPr>
            <p:ph idx="1"/>
          </p:nvPr>
        </p:nvSpPr>
        <p:spPr>
          <a:xfrm>
            <a:off x="838200" y="1576251"/>
            <a:ext cx="10515600" cy="4600712"/>
          </a:xfrm>
        </p:spPr>
        <p:txBody>
          <a:bodyPr/>
          <a:lstStyle/>
          <a:p>
            <a:pPr marL="0" indent="0">
              <a:buNone/>
            </a:pPr>
            <a:r>
              <a:rPr lang="de-CH" b="1" dirty="0">
                <a:latin typeface="Century Gothic" panose="020B0502020202020204" pitchFamily="34" charset="0"/>
              </a:rPr>
              <a:t>Integrative Förderung (IF)</a:t>
            </a:r>
          </a:p>
          <a:p>
            <a:pPr marL="0" indent="0">
              <a:lnSpc>
                <a:spcPct val="150000"/>
              </a:lnSpc>
              <a:buNone/>
            </a:pPr>
            <a:endParaRPr lang="de-CH" sz="1000" dirty="0">
              <a:latin typeface="Century Gothic" panose="020B0502020202020204" pitchFamily="34" charset="0"/>
            </a:endParaRPr>
          </a:p>
          <a:p>
            <a:pPr>
              <a:lnSpc>
                <a:spcPct val="150000"/>
              </a:lnSpc>
            </a:pPr>
            <a:r>
              <a:rPr lang="de-CH" sz="2000" dirty="0">
                <a:latin typeface="Century Gothic" panose="020B0502020202020204" pitchFamily="34" charset="0"/>
              </a:rPr>
              <a:t>Die Integrative Förderung ist ein Unterstützungsangebot durch die Schulische Heilpädagogin (SHP).</a:t>
            </a:r>
          </a:p>
          <a:p>
            <a:pPr>
              <a:lnSpc>
                <a:spcPct val="150000"/>
              </a:lnSpc>
            </a:pPr>
            <a:r>
              <a:rPr lang="de-CH" sz="2000" dirty="0">
                <a:latin typeface="Century Gothic" panose="020B0502020202020204" pitchFamily="34" charset="0"/>
              </a:rPr>
              <a:t>Die Schulische Heilpädagogin unterstützt die Kinder in der Regel während des regulären Unterrichts in ihrer schulischen und sozialen Entwicklung.</a:t>
            </a:r>
          </a:p>
          <a:p>
            <a:pPr>
              <a:lnSpc>
                <a:spcPct val="150000"/>
              </a:lnSpc>
            </a:pPr>
            <a:r>
              <a:rPr lang="de-CH" sz="2000" dirty="0">
                <a:latin typeface="Century Gothic" panose="020B0502020202020204" pitchFamily="34" charset="0"/>
              </a:rPr>
              <a:t>Die Integrative Förderung ist auf die Bedürfnisse der Kinder zugeschnitten. </a:t>
            </a:r>
          </a:p>
          <a:p>
            <a:pPr marL="0" indent="0">
              <a:buNone/>
            </a:pPr>
            <a:endParaRPr lang="de-CH" dirty="0"/>
          </a:p>
        </p:txBody>
      </p:sp>
      <p:sp>
        <p:nvSpPr>
          <p:cNvPr id="4" name="Datumsplatzhalter 3">
            <a:extLst>
              <a:ext uri="{FF2B5EF4-FFF2-40B4-BE49-F238E27FC236}">
                <a16:creationId xmlns:a16="http://schemas.microsoft.com/office/drawing/2014/main" id="{C2CE8332-F5C0-44C3-8AB4-4545FF748CBE}"/>
              </a:ext>
            </a:extLst>
          </p:cNvPr>
          <p:cNvSpPr>
            <a:spLocks noGrp="1"/>
          </p:cNvSpPr>
          <p:nvPr>
            <p:ph type="dt" sz="half" idx="10"/>
          </p:nvPr>
        </p:nvSpPr>
        <p:spPr/>
        <p:txBody>
          <a:bodyPr/>
          <a:lstStyle/>
          <a:p>
            <a:r>
              <a:rPr lang="de-DE" dirty="0"/>
              <a:t>Januar 2026</a:t>
            </a:r>
          </a:p>
        </p:txBody>
      </p:sp>
      <p:sp>
        <p:nvSpPr>
          <p:cNvPr id="6" name="Titel 1">
            <a:extLst>
              <a:ext uri="{FF2B5EF4-FFF2-40B4-BE49-F238E27FC236}">
                <a16:creationId xmlns:a16="http://schemas.microsoft.com/office/drawing/2014/main" id="{A6011E62-B83A-429B-94E3-24F57CC3E156}"/>
              </a:ext>
            </a:extLst>
          </p:cNvPr>
          <p:cNvSpPr>
            <a:spLocks noGrp="1"/>
          </p:cNvSpPr>
          <p:nvPr>
            <p:ph type="title"/>
          </p:nvPr>
        </p:nvSpPr>
        <p:spPr>
          <a:xfrm>
            <a:off x="838200" y="320675"/>
            <a:ext cx="10515600" cy="1325563"/>
          </a:xfrm>
        </p:spPr>
        <p:txBody>
          <a:bodyPr>
            <a:normAutofit/>
          </a:bodyPr>
          <a:lstStyle/>
          <a:p>
            <a:r>
              <a:rPr lang="de-CH" sz="3600" dirty="0"/>
              <a:t>        </a:t>
            </a:r>
          </a:p>
        </p:txBody>
      </p:sp>
      <p:sp>
        <p:nvSpPr>
          <p:cNvPr id="7" name="Rechteck 6">
            <a:extLst>
              <a:ext uri="{FF2B5EF4-FFF2-40B4-BE49-F238E27FC236}">
                <a16:creationId xmlns:a16="http://schemas.microsoft.com/office/drawing/2014/main" id="{E51B97A7-A9F8-4657-AEA0-E06CCDC98831}"/>
              </a:ext>
            </a:extLst>
          </p:cNvPr>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123004803"/>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EE37B2-238C-44AA-8186-97AA02A9B8C7}"/>
              </a:ext>
            </a:extLst>
          </p:cNvPr>
          <p:cNvSpPr>
            <a:spLocks noGrp="1"/>
          </p:cNvSpPr>
          <p:nvPr>
            <p:ph idx="1"/>
          </p:nvPr>
        </p:nvSpPr>
        <p:spPr>
          <a:xfrm>
            <a:off x="838200" y="1576251"/>
            <a:ext cx="10515600" cy="4600712"/>
          </a:xfrm>
        </p:spPr>
        <p:txBody>
          <a:bodyPr>
            <a:normAutofit/>
          </a:bodyPr>
          <a:lstStyle/>
          <a:p>
            <a:pPr marL="0" indent="0">
              <a:buNone/>
            </a:pPr>
            <a:r>
              <a:rPr lang="de-CH" b="1" dirty="0">
                <a:latin typeface="Century Gothic" panose="020B0502020202020204" pitchFamily="34" charset="0"/>
              </a:rPr>
              <a:t>Integrative Förderung (IF)</a:t>
            </a:r>
          </a:p>
          <a:p>
            <a:pPr marL="0" indent="0">
              <a:buNone/>
            </a:pPr>
            <a:endParaRPr lang="de-CH" sz="1000" b="1" dirty="0">
              <a:latin typeface="Century Gothic" panose="020B0502020202020204" pitchFamily="34" charset="0"/>
            </a:endParaRPr>
          </a:p>
          <a:p>
            <a:pPr marL="0" indent="0">
              <a:buNone/>
            </a:pPr>
            <a:r>
              <a:rPr lang="de-CH" sz="2000" b="1" dirty="0">
                <a:latin typeface="Century Gothic" panose="020B0502020202020204" pitchFamily="34" charset="0"/>
              </a:rPr>
              <a:t>Schwerpunkte</a:t>
            </a:r>
          </a:p>
          <a:p>
            <a:pPr marL="0" indent="0">
              <a:lnSpc>
                <a:spcPct val="100000"/>
              </a:lnSpc>
              <a:buNone/>
            </a:pPr>
            <a:r>
              <a:rPr lang="de-CH" sz="2000" dirty="0">
                <a:solidFill>
                  <a:srgbClr val="C00000"/>
                </a:solidFill>
                <a:latin typeface="Century Gothic" panose="020B0502020202020204" pitchFamily="34" charset="0"/>
              </a:rPr>
              <a:t>Im Kindergarten: 	Förderung der Basisfähigkeiten: Im Bereich der</a:t>
            </a:r>
            <a:br>
              <a:rPr lang="de-CH" sz="2000" dirty="0">
                <a:solidFill>
                  <a:srgbClr val="C00000"/>
                </a:solidFill>
                <a:latin typeface="Century Gothic" panose="020B0502020202020204" pitchFamily="34" charset="0"/>
              </a:rPr>
            </a:br>
            <a:r>
              <a:rPr lang="de-CH" sz="2000" dirty="0">
                <a:solidFill>
                  <a:srgbClr val="C00000"/>
                </a:solidFill>
                <a:latin typeface="Century Gothic" panose="020B0502020202020204" pitchFamily="34" charset="0"/>
              </a:rPr>
              <a:t>			Wahrnehmung, Entdecken der Sprache, Erkunden von </a:t>
            </a:r>
            <a:br>
              <a:rPr lang="de-CH" sz="2000" dirty="0">
                <a:solidFill>
                  <a:srgbClr val="C00000"/>
                </a:solidFill>
                <a:latin typeface="Century Gothic" panose="020B0502020202020204" pitchFamily="34" charset="0"/>
              </a:rPr>
            </a:br>
            <a:r>
              <a:rPr lang="de-CH" sz="2000" dirty="0">
                <a:solidFill>
                  <a:srgbClr val="C00000"/>
                </a:solidFill>
                <a:latin typeface="Century Gothic" panose="020B0502020202020204" pitchFamily="34" charset="0"/>
              </a:rPr>
              <a:t>			Zahlen</a:t>
            </a:r>
          </a:p>
          <a:p>
            <a:pPr marL="0" indent="0">
              <a:buNone/>
            </a:pPr>
            <a:endParaRPr lang="de-CH" sz="2000" dirty="0">
              <a:latin typeface="Century Gothic" panose="020B0502020202020204" pitchFamily="34" charset="0"/>
            </a:endParaRPr>
          </a:p>
          <a:p>
            <a:pPr marL="0" indent="0">
              <a:lnSpc>
                <a:spcPct val="100000"/>
              </a:lnSpc>
              <a:buNone/>
            </a:pPr>
            <a:r>
              <a:rPr lang="de-CH" sz="2000" dirty="0">
                <a:solidFill>
                  <a:schemeClr val="accent5">
                    <a:lumMod val="75000"/>
                  </a:schemeClr>
                </a:solidFill>
                <a:latin typeface="Century Gothic" panose="020B0502020202020204" pitchFamily="34" charset="0"/>
              </a:rPr>
              <a:t>Ab der 1. Klasse:   	Förderung im allgemeinen Lernen </a:t>
            </a:r>
            <a:r>
              <a:rPr lang="de-CH" sz="1400" dirty="0">
                <a:solidFill>
                  <a:schemeClr val="accent5">
                    <a:lumMod val="75000"/>
                  </a:schemeClr>
                </a:solidFill>
                <a:latin typeface="Century Gothic" panose="020B0502020202020204" pitchFamily="34" charset="0"/>
              </a:rPr>
              <a:t>(z.B. Aufmerksamkeit, Lernstrategien)</a:t>
            </a:r>
            <a:r>
              <a:rPr lang="de-CH" sz="2000" dirty="0">
                <a:solidFill>
                  <a:schemeClr val="accent5">
                    <a:lumMod val="75000"/>
                  </a:schemeClr>
                </a:solidFill>
                <a:latin typeface="Century Gothic" panose="020B0502020202020204" pitchFamily="34" charset="0"/>
              </a:rPr>
              <a:t>, </a:t>
            </a:r>
          </a:p>
          <a:p>
            <a:pPr marL="0" indent="0">
              <a:lnSpc>
                <a:spcPct val="100000"/>
              </a:lnSpc>
              <a:buNone/>
            </a:pPr>
            <a:r>
              <a:rPr lang="de-CH" sz="2000" dirty="0">
                <a:solidFill>
                  <a:schemeClr val="accent5">
                    <a:lumMod val="75000"/>
                  </a:schemeClr>
                </a:solidFill>
                <a:latin typeface="Century Gothic" panose="020B0502020202020204" pitchFamily="34" charset="0"/>
              </a:rPr>
              <a:t>                             	im Lesen und Schreiben, </a:t>
            </a:r>
          </a:p>
          <a:p>
            <a:pPr marL="0" indent="0">
              <a:lnSpc>
                <a:spcPct val="100000"/>
              </a:lnSpc>
              <a:buNone/>
            </a:pPr>
            <a:r>
              <a:rPr lang="de-CH" sz="2000" dirty="0">
                <a:solidFill>
                  <a:schemeClr val="accent5">
                    <a:lumMod val="75000"/>
                  </a:schemeClr>
                </a:solidFill>
                <a:latin typeface="Century Gothic" panose="020B0502020202020204" pitchFamily="34" charset="0"/>
              </a:rPr>
              <a:t>                              	im mathematischen Lernen</a:t>
            </a:r>
          </a:p>
          <a:p>
            <a:pPr marL="0" indent="0">
              <a:lnSpc>
                <a:spcPct val="100000"/>
              </a:lnSpc>
              <a:buNone/>
            </a:pPr>
            <a:r>
              <a:rPr lang="de-CH" sz="2000" dirty="0">
                <a:solidFill>
                  <a:schemeClr val="accent5">
                    <a:lumMod val="75000"/>
                  </a:schemeClr>
                </a:solidFill>
                <a:latin typeface="Century Gothic" panose="020B0502020202020204" pitchFamily="34" charset="0"/>
              </a:rPr>
              <a:t>                             	und im Umgang mit Anforderungen </a:t>
            </a:r>
            <a:r>
              <a:rPr lang="de-CH" sz="1400" dirty="0">
                <a:solidFill>
                  <a:schemeClr val="accent5">
                    <a:lumMod val="75000"/>
                  </a:schemeClr>
                </a:solidFill>
                <a:latin typeface="Century Gothic" panose="020B0502020202020204" pitchFamily="34" charset="0"/>
              </a:rPr>
              <a:t>(z.B. Motivation, Verhalten)</a:t>
            </a:r>
            <a:endParaRPr lang="de-CH" sz="2000" dirty="0">
              <a:solidFill>
                <a:schemeClr val="accent5">
                  <a:lumMod val="75000"/>
                </a:schemeClr>
              </a:solidFill>
              <a:latin typeface="Century Gothic" panose="020B0502020202020204" pitchFamily="34" charset="0"/>
            </a:endParaRPr>
          </a:p>
          <a:p>
            <a:pPr marL="0" indent="0">
              <a:buNone/>
            </a:pPr>
            <a:endParaRPr lang="de-CH" dirty="0"/>
          </a:p>
        </p:txBody>
      </p:sp>
      <p:sp>
        <p:nvSpPr>
          <p:cNvPr id="4" name="Datumsplatzhalter 3">
            <a:extLst>
              <a:ext uri="{FF2B5EF4-FFF2-40B4-BE49-F238E27FC236}">
                <a16:creationId xmlns:a16="http://schemas.microsoft.com/office/drawing/2014/main" id="{C2CE8332-F5C0-44C3-8AB4-4545FF748CBE}"/>
              </a:ext>
            </a:extLst>
          </p:cNvPr>
          <p:cNvSpPr>
            <a:spLocks noGrp="1"/>
          </p:cNvSpPr>
          <p:nvPr>
            <p:ph type="dt" sz="half" idx="10"/>
          </p:nvPr>
        </p:nvSpPr>
        <p:spPr/>
        <p:txBody>
          <a:bodyPr/>
          <a:lstStyle/>
          <a:p>
            <a:r>
              <a:rPr lang="de-DE" dirty="0"/>
              <a:t>Januar 2026</a:t>
            </a:r>
          </a:p>
        </p:txBody>
      </p:sp>
      <p:sp>
        <p:nvSpPr>
          <p:cNvPr id="6" name="Titel 1">
            <a:extLst>
              <a:ext uri="{FF2B5EF4-FFF2-40B4-BE49-F238E27FC236}">
                <a16:creationId xmlns:a16="http://schemas.microsoft.com/office/drawing/2014/main" id="{A6011E62-B83A-429B-94E3-24F57CC3E156}"/>
              </a:ext>
            </a:extLst>
          </p:cNvPr>
          <p:cNvSpPr>
            <a:spLocks noGrp="1"/>
          </p:cNvSpPr>
          <p:nvPr>
            <p:ph type="title"/>
          </p:nvPr>
        </p:nvSpPr>
        <p:spPr>
          <a:xfrm>
            <a:off x="838200" y="320675"/>
            <a:ext cx="10515600" cy="1325563"/>
          </a:xfrm>
        </p:spPr>
        <p:txBody>
          <a:bodyPr>
            <a:normAutofit/>
          </a:bodyPr>
          <a:lstStyle/>
          <a:p>
            <a:r>
              <a:rPr lang="de-CH" sz="3600" dirty="0"/>
              <a:t>        </a:t>
            </a:r>
          </a:p>
        </p:txBody>
      </p:sp>
      <p:sp>
        <p:nvSpPr>
          <p:cNvPr id="7" name="Rechteck 6">
            <a:extLst>
              <a:ext uri="{FF2B5EF4-FFF2-40B4-BE49-F238E27FC236}">
                <a16:creationId xmlns:a16="http://schemas.microsoft.com/office/drawing/2014/main" id="{E51B97A7-A9F8-4657-AEA0-E06CCDC98831}"/>
              </a:ext>
            </a:extLst>
          </p:cNvPr>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1207924340"/>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25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25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25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25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2800" dirty="0"/>
              <a:t>         </a:t>
            </a:r>
          </a:p>
        </p:txBody>
      </p:sp>
      <p:sp>
        <p:nvSpPr>
          <p:cNvPr id="3" name="Inhaltsplatzhalter 2"/>
          <p:cNvSpPr>
            <a:spLocks noGrp="1"/>
          </p:cNvSpPr>
          <p:nvPr>
            <p:ph idx="1"/>
          </p:nvPr>
        </p:nvSpPr>
        <p:spPr>
          <a:xfrm>
            <a:off x="838200" y="1785257"/>
            <a:ext cx="10515600" cy="4212318"/>
          </a:xfrm>
        </p:spPr>
        <p:txBody>
          <a:bodyPr/>
          <a:lstStyle/>
          <a:p>
            <a:pPr marL="0" indent="0">
              <a:buNone/>
            </a:pPr>
            <a:r>
              <a:rPr lang="de-CH" b="1" dirty="0">
                <a:latin typeface="Century Gothic" panose="020B0502020202020204" pitchFamily="34" charset="0"/>
              </a:rPr>
              <a:t>Integrative Förderung (IF)</a:t>
            </a:r>
          </a:p>
          <a:p>
            <a:pPr marL="0" indent="0">
              <a:buNone/>
            </a:pPr>
            <a:endParaRPr lang="de-CH" dirty="0">
              <a:latin typeface="Century Gothic" panose="020B0502020202020204" pitchFamily="34" charset="0"/>
            </a:endParaRPr>
          </a:p>
          <a:p>
            <a:pPr marL="0" indent="0">
              <a:buNone/>
            </a:pPr>
            <a:r>
              <a:rPr lang="de-CH" sz="2400" dirty="0">
                <a:latin typeface="Century Gothic" panose="020B0502020202020204" pitchFamily="34" charset="0"/>
              </a:rPr>
              <a:t>So kann unsere Unterstützung aussehen:</a:t>
            </a:r>
          </a:p>
          <a:p>
            <a:pPr marL="0" indent="0">
              <a:buNone/>
            </a:pPr>
            <a:endParaRPr lang="de-CH" sz="2400" dirty="0">
              <a:latin typeface="Century Gothic" panose="020B0502020202020204" pitchFamily="34" charset="0"/>
            </a:endParaRPr>
          </a:p>
          <a:p>
            <a:pPr>
              <a:buFontTx/>
              <a:buChar char="-"/>
            </a:pPr>
            <a:r>
              <a:rPr lang="de-CH" sz="2400" dirty="0">
                <a:latin typeface="Century Gothic" panose="020B0502020202020204" pitchFamily="34" charset="0"/>
              </a:rPr>
              <a:t>Zusätzliche Übungen</a:t>
            </a:r>
          </a:p>
          <a:p>
            <a:pPr>
              <a:buFontTx/>
              <a:buChar char="-"/>
            </a:pPr>
            <a:r>
              <a:rPr lang="de-CH" sz="2400" dirty="0">
                <a:latin typeface="Century Gothic" panose="020B0502020202020204" pitchFamily="34" charset="0"/>
              </a:rPr>
              <a:t>Strategien kennenlernen</a:t>
            </a:r>
          </a:p>
          <a:p>
            <a:pPr>
              <a:buFontTx/>
              <a:buChar char="-"/>
            </a:pPr>
            <a:r>
              <a:rPr lang="de-CH" sz="2400" dirty="0">
                <a:latin typeface="Century Gothic" panose="020B0502020202020204" pitchFamily="34" charset="0"/>
              </a:rPr>
              <a:t>Hilfsmittel benutzen</a:t>
            </a:r>
          </a:p>
          <a:p>
            <a:pPr>
              <a:buFontTx/>
              <a:buChar char="-"/>
            </a:pPr>
            <a:r>
              <a:rPr lang="de-CH" sz="2400" dirty="0">
                <a:latin typeface="Century Gothic" panose="020B0502020202020204" pitchFamily="34" charset="0"/>
              </a:rPr>
              <a:t>Selbstvertrauen stärken</a:t>
            </a:r>
          </a:p>
          <a:p>
            <a:pPr marL="0" indent="0">
              <a:buNone/>
            </a:pPr>
            <a:endParaRPr lang="de-CH" dirty="0"/>
          </a:p>
        </p:txBody>
      </p:sp>
      <p:sp>
        <p:nvSpPr>
          <p:cNvPr id="6" name="Datumsplatzhalter 5"/>
          <p:cNvSpPr>
            <a:spLocks noGrp="1"/>
          </p:cNvSpPr>
          <p:nvPr>
            <p:ph type="dt" sz="half" idx="10"/>
          </p:nvPr>
        </p:nvSpPr>
        <p:spPr/>
        <p:txBody>
          <a:bodyPr/>
          <a:lstStyle/>
          <a:p>
            <a:r>
              <a:rPr lang="de-DE" dirty="0"/>
              <a:t>Januar 2026</a:t>
            </a:r>
          </a:p>
        </p:txBody>
      </p:sp>
      <p:sp>
        <p:nvSpPr>
          <p:cNvPr id="7" name="Rechteck 6"/>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pic>
        <p:nvPicPr>
          <p:cNvPr id="8" name="Bild 2" descr="Bildergebnis für Blumen giessen">
            <a:extLst>
              <a:ext uri="{FF2B5EF4-FFF2-40B4-BE49-F238E27FC236}">
                <a16:creationId xmlns:a16="http://schemas.microsoft.com/office/drawing/2014/main" id="{F9D3F757-8825-4457-B7BD-EFE4EC3BE8EB}"/>
              </a:ext>
            </a:extLst>
          </p:cNvPr>
          <p:cNvPicPr/>
          <p:nvPr/>
        </p:nvPicPr>
        <p:blipFill rotWithShape="1">
          <a:blip r:embed="rId3">
            <a:extLst>
              <a:ext uri="{28A0092B-C50C-407E-A947-70E740481C1C}">
                <a14:useLocalDpi xmlns:a14="http://schemas.microsoft.com/office/drawing/2010/main" val="0"/>
              </a:ext>
            </a:extLst>
          </a:blip>
          <a:srcRect t="1" r="27500" b="38244"/>
          <a:stretch/>
        </p:blipFill>
        <p:spPr bwMode="auto">
          <a:xfrm>
            <a:off x="8153400" y="2790825"/>
            <a:ext cx="1503045" cy="1276350"/>
          </a:xfrm>
          <a:prstGeom prst="rect">
            <a:avLst/>
          </a:prstGeom>
          <a:noFill/>
          <a:ln>
            <a:noFill/>
          </a:ln>
          <a:extLst>
            <a:ext uri="{53640926-AAD7-44D8-BBD7-CCE9431645EC}">
              <a14:shadowObscured xmlns:a14="http://schemas.microsoft.com/office/drawing/2010/main"/>
            </a:ext>
          </a:extLst>
        </p:spPr>
      </p:pic>
      <p:pic>
        <p:nvPicPr>
          <p:cNvPr id="9" name="Grafik 8">
            <a:extLst>
              <a:ext uri="{FF2B5EF4-FFF2-40B4-BE49-F238E27FC236}">
                <a16:creationId xmlns:a16="http://schemas.microsoft.com/office/drawing/2014/main" id="{AE7890D7-74FA-4437-BF4F-544FD633353D}"/>
              </a:ext>
            </a:extLst>
          </p:cNvPr>
          <p:cNvPicPr>
            <a:picLocks noChangeAspect="1"/>
          </p:cNvPicPr>
          <p:nvPr/>
        </p:nvPicPr>
        <p:blipFill rotWithShape="1">
          <a:blip r:embed="rId4">
            <a:extLst>
              <a:ext uri="{28A0092B-C50C-407E-A947-70E740481C1C}">
                <a14:useLocalDpi xmlns:a14="http://schemas.microsoft.com/office/drawing/2010/main" val="0"/>
              </a:ext>
            </a:extLst>
          </a:blip>
          <a:srcRect l="85311" t="16172" r="589" b="28835"/>
          <a:stretch/>
        </p:blipFill>
        <p:spPr>
          <a:xfrm>
            <a:off x="7232746" y="3429000"/>
            <a:ext cx="599626" cy="2232289"/>
          </a:xfrm>
          <a:prstGeom prst="rect">
            <a:avLst/>
          </a:prstGeom>
        </p:spPr>
      </p:pic>
      <p:pic>
        <p:nvPicPr>
          <p:cNvPr id="10" name="Grafik 9">
            <a:extLst>
              <a:ext uri="{FF2B5EF4-FFF2-40B4-BE49-F238E27FC236}">
                <a16:creationId xmlns:a16="http://schemas.microsoft.com/office/drawing/2014/main" id="{9B5A5353-E4A5-4202-B5A9-018FF6D38E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75482" y="4512691"/>
            <a:ext cx="2004279" cy="1832484"/>
          </a:xfrm>
          <a:prstGeom prst="rect">
            <a:avLst/>
          </a:prstGeom>
        </p:spPr>
      </p:pic>
    </p:spTree>
    <p:extLst>
      <p:ext uri="{BB962C8B-B14F-4D97-AF65-F5344CB8AC3E}">
        <p14:creationId xmlns:p14="http://schemas.microsoft.com/office/powerpoint/2010/main" val="1154862930"/>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hteck: abgerundete Ecken 15">
            <a:extLst>
              <a:ext uri="{FF2B5EF4-FFF2-40B4-BE49-F238E27FC236}">
                <a16:creationId xmlns:a16="http://schemas.microsoft.com/office/drawing/2014/main" id="{70ACAE99-FA3A-4701-A084-E05D79238223}"/>
              </a:ext>
            </a:extLst>
          </p:cNvPr>
          <p:cNvSpPr/>
          <p:nvPr/>
        </p:nvSpPr>
        <p:spPr>
          <a:xfrm>
            <a:off x="4430860" y="4124687"/>
            <a:ext cx="1786304" cy="1475004"/>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a:p>
        </p:txBody>
      </p:sp>
      <p:sp>
        <p:nvSpPr>
          <p:cNvPr id="15" name="Rechteck: abgerundete Ecken 14">
            <a:extLst>
              <a:ext uri="{FF2B5EF4-FFF2-40B4-BE49-F238E27FC236}">
                <a16:creationId xmlns:a16="http://schemas.microsoft.com/office/drawing/2014/main" id="{958066E3-4A75-4F2F-A859-75DF81FE0619}"/>
              </a:ext>
            </a:extLst>
          </p:cNvPr>
          <p:cNvSpPr/>
          <p:nvPr/>
        </p:nvSpPr>
        <p:spPr>
          <a:xfrm>
            <a:off x="8243938" y="4077937"/>
            <a:ext cx="2550335" cy="1919638"/>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dirty="0"/>
          </a:p>
        </p:txBody>
      </p:sp>
      <p:sp>
        <p:nvSpPr>
          <p:cNvPr id="3" name="Inhaltsplatzhalter 2"/>
          <p:cNvSpPr>
            <a:spLocks noGrp="1"/>
          </p:cNvSpPr>
          <p:nvPr>
            <p:ph idx="1"/>
          </p:nvPr>
        </p:nvSpPr>
        <p:spPr>
          <a:xfrm>
            <a:off x="838200" y="1849709"/>
            <a:ext cx="10515600" cy="4147866"/>
          </a:xfrm>
        </p:spPr>
        <p:txBody>
          <a:bodyPr/>
          <a:lstStyle/>
          <a:p>
            <a:pPr marL="0" indent="0">
              <a:buNone/>
            </a:pPr>
            <a:r>
              <a:rPr lang="de-CH" b="1" dirty="0">
                <a:latin typeface="Century Gothic" panose="020B0502020202020204" pitchFamily="34" charset="0"/>
              </a:rPr>
              <a:t>Integrative Förderung (IF )</a:t>
            </a:r>
          </a:p>
          <a:p>
            <a:pPr marL="0" indent="0">
              <a:buNone/>
            </a:pPr>
            <a:endParaRPr lang="de-CH" sz="2400" dirty="0">
              <a:latin typeface="Century Gothic" panose="020B0502020202020204" pitchFamily="34" charset="0"/>
            </a:endParaRPr>
          </a:p>
          <a:p>
            <a:pPr marL="0" indent="0">
              <a:lnSpc>
                <a:spcPct val="100000"/>
              </a:lnSpc>
              <a:buNone/>
            </a:pPr>
            <a:r>
              <a:rPr lang="de-CH" sz="2400" dirty="0">
                <a:latin typeface="Century Gothic" panose="020B0502020202020204" pitchFamily="34" charset="0"/>
              </a:rPr>
              <a:t>Mögliche Arbeitsformen in und ausserhalb der Klasse:</a:t>
            </a:r>
          </a:p>
          <a:p>
            <a:pPr marL="0" indent="0">
              <a:lnSpc>
                <a:spcPct val="100000"/>
              </a:lnSpc>
              <a:buNone/>
            </a:pPr>
            <a:endParaRPr lang="de-CH" sz="800" dirty="0">
              <a:latin typeface="Century Gothic" panose="020B0502020202020204" pitchFamily="34" charset="0"/>
            </a:endParaRPr>
          </a:p>
          <a:p>
            <a:pPr marL="0" indent="0">
              <a:lnSpc>
                <a:spcPct val="100000"/>
              </a:lnSpc>
              <a:buNone/>
            </a:pPr>
            <a:r>
              <a:rPr lang="de-CH" sz="2400" dirty="0">
                <a:latin typeface="Century Gothic" panose="020B0502020202020204" pitchFamily="34" charset="0"/>
              </a:rPr>
              <a:t>Einzelarbeit		        Gruppenarbeit	         Arbeit in der Klasse</a:t>
            </a:r>
          </a:p>
        </p:txBody>
      </p:sp>
      <p:sp>
        <p:nvSpPr>
          <p:cNvPr id="6" name="Datumsplatzhalter 5"/>
          <p:cNvSpPr>
            <a:spLocks noGrp="1"/>
          </p:cNvSpPr>
          <p:nvPr>
            <p:ph type="dt" sz="half" idx="10"/>
          </p:nvPr>
        </p:nvSpPr>
        <p:spPr/>
        <p:txBody>
          <a:bodyPr/>
          <a:lstStyle/>
          <a:p>
            <a:r>
              <a:rPr lang="de-DE" dirty="0"/>
              <a:t>Januar 2026</a:t>
            </a:r>
          </a:p>
        </p:txBody>
      </p:sp>
      <p:sp>
        <p:nvSpPr>
          <p:cNvPr id="8" name="Rechteck 7"/>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
        <p:nvSpPr>
          <p:cNvPr id="7" name="Rechteck: abgerundete Ecken 6">
            <a:extLst>
              <a:ext uri="{FF2B5EF4-FFF2-40B4-BE49-F238E27FC236}">
                <a16:creationId xmlns:a16="http://schemas.microsoft.com/office/drawing/2014/main" id="{D5718434-9C1B-4553-A463-4D403A300C62}"/>
              </a:ext>
            </a:extLst>
          </p:cNvPr>
          <p:cNvSpPr/>
          <p:nvPr/>
        </p:nvSpPr>
        <p:spPr>
          <a:xfrm>
            <a:off x="1053640" y="4124946"/>
            <a:ext cx="1466850" cy="1323975"/>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a:p>
        </p:txBody>
      </p:sp>
      <p:pic>
        <p:nvPicPr>
          <p:cNvPr id="9" name="Grafik 8">
            <a:extLst>
              <a:ext uri="{FF2B5EF4-FFF2-40B4-BE49-F238E27FC236}">
                <a16:creationId xmlns:a16="http://schemas.microsoft.com/office/drawing/2014/main" id="{1815F556-989C-46A8-85D1-6EE3A6D03871}"/>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1619770" y="4230654"/>
            <a:ext cx="457200" cy="1018540"/>
          </a:xfrm>
          <a:prstGeom prst="rect">
            <a:avLst/>
          </a:prstGeom>
          <a:ln>
            <a:noFill/>
          </a:ln>
          <a:extLst>
            <a:ext uri="{53640926-AAD7-44D8-BBD7-CCE9431645EC}">
              <a14:shadowObscured xmlns:a14="http://schemas.microsoft.com/office/drawing/2010/main"/>
            </a:ext>
          </a:extLst>
        </p:spPr>
      </p:pic>
      <p:pic>
        <p:nvPicPr>
          <p:cNvPr id="10" name="Grafik 9">
            <a:extLst>
              <a:ext uri="{FF2B5EF4-FFF2-40B4-BE49-F238E27FC236}">
                <a16:creationId xmlns:a16="http://schemas.microsoft.com/office/drawing/2014/main" id="{B450A502-2977-4598-B769-72B8EE4ABFE4}"/>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8580299" y="4383372"/>
            <a:ext cx="457200" cy="1018540"/>
          </a:xfrm>
          <a:prstGeom prst="rect">
            <a:avLst/>
          </a:prstGeom>
          <a:ln>
            <a:noFill/>
          </a:ln>
          <a:extLst>
            <a:ext uri="{53640926-AAD7-44D8-BBD7-CCE9431645EC}">
              <a14:shadowObscured xmlns:a14="http://schemas.microsoft.com/office/drawing/2010/main"/>
            </a:ext>
          </a:extLst>
        </p:spPr>
      </p:pic>
      <p:pic>
        <p:nvPicPr>
          <p:cNvPr id="11" name="Grafik 10">
            <a:extLst>
              <a:ext uri="{FF2B5EF4-FFF2-40B4-BE49-F238E27FC236}">
                <a16:creationId xmlns:a16="http://schemas.microsoft.com/office/drawing/2014/main" id="{3D4C7861-BDE0-456A-AAE6-59986472AD35}"/>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8931976" y="4085440"/>
            <a:ext cx="457200" cy="1018540"/>
          </a:xfrm>
          <a:prstGeom prst="rect">
            <a:avLst/>
          </a:prstGeom>
          <a:ln>
            <a:noFill/>
          </a:ln>
          <a:extLst>
            <a:ext uri="{53640926-AAD7-44D8-BBD7-CCE9431645EC}">
              <a14:shadowObscured xmlns:a14="http://schemas.microsoft.com/office/drawing/2010/main"/>
            </a:ext>
          </a:extLst>
        </p:spPr>
      </p:pic>
      <p:pic>
        <p:nvPicPr>
          <p:cNvPr id="12" name="Grafik 11">
            <a:extLst>
              <a:ext uri="{FF2B5EF4-FFF2-40B4-BE49-F238E27FC236}">
                <a16:creationId xmlns:a16="http://schemas.microsoft.com/office/drawing/2014/main" id="{73CAA8EC-E8F1-423B-867B-6E3C1E3CA415}"/>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9700742" y="4113640"/>
            <a:ext cx="457200" cy="1018540"/>
          </a:xfrm>
          <a:prstGeom prst="rect">
            <a:avLst/>
          </a:prstGeom>
          <a:ln>
            <a:noFill/>
          </a:ln>
          <a:extLst>
            <a:ext uri="{53640926-AAD7-44D8-BBD7-CCE9431645EC}">
              <a14:shadowObscured xmlns:a14="http://schemas.microsoft.com/office/drawing/2010/main"/>
            </a:ext>
          </a:extLst>
        </p:spPr>
      </p:pic>
      <p:pic>
        <p:nvPicPr>
          <p:cNvPr id="13" name="Grafik 12">
            <a:extLst>
              <a:ext uri="{FF2B5EF4-FFF2-40B4-BE49-F238E27FC236}">
                <a16:creationId xmlns:a16="http://schemas.microsoft.com/office/drawing/2014/main" id="{57F30E1A-DCAF-4C8F-ADF4-C9F1A2E6EF51}"/>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9236081" y="4812632"/>
            <a:ext cx="457200" cy="1135635"/>
          </a:xfrm>
          <a:prstGeom prst="rect">
            <a:avLst/>
          </a:prstGeom>
          <a:ln>
            <a:noFill/>
          </a:ln>
          <a:extLst>
            <a:ext uri="{53640926-AAD7-44D8-BBD7-CCE9431645EC}">
              <a14:shadowObscured xmlns:a14="http://schemas.microsoft.com/office/drawing/2010/main"/>
            </a:ext>
          </a:extLst>
        </p:spPr>
      </p:pic>
      <p:pic>
        <p:nvPicPr>
          <p:cNvPr id="14" name="Grafik 13">
            <a:extLst>
              <a:ext uri="{FF2B5EF4-FFF2-40B4-BE49-F238E27FC236}">
                <a16:creationId xmlns:a16="http://schemas.microsoft.com/office/drawing/2014/main" id="{E0F9AE4A-743A-47E5-A590-944909754C06}"/>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10090919" y="4148657"/>
            <a:ext cx="457200" cy="1628140"/>
          </a:xfrm>
          <a:prstGeom prst="rect">
            <a:avLst/>
          </a:prstGeom>
          <a:ln>
            <a:noFill/>
          </a:ln>
          <a:extLst>
            <a:ext uri="{53640926-AAD7-44D8-BBD7-CCE9431645EC}">
              <a14:shadowObscured xmlns:a14="http://schemas.microsoft.com/office/drawing/2010/main"/>
            </a:ext>
          </a:extLst>
        </p:spPr>
      </p:pic>
      <p:pic>
        <p:nvPicPr>
          <p:cNvPr id="17" name="Grafik 16">
            <a:extLst>
              <a:ext uri="{FF2B5EF4-FFF2-40B4-BE49-F238E27FC236}">
                <a16:creationId xmlns:a16="http://schemas.microsoft.com/office/drawing/2014/main" id="{051BE7CC-3D35-4507-BE1A-303513E94097}"/>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4673642" y="4148657"/>
            <a:ext cx="457200" cy="1018540"/>
          </a:xfrm>
          <a:prstGeom prst="rect">
            <a:avLst/>
          </a:prstGeom>
          <a:ln>
            <a:noFill/>
          </a:ln>
          <a:extLst>
            <a:ext uri="{53640926-AAD7-44D8-BBD7-CCE9431645EC}">
              <a14:shadowObscured xmlns:a14="http://schemas.microsoft.com/office/drawing/2010/main"/>
            </a:ext>
          </a:extLst>
        </p:spPr>
      </p:pic>
      <p:pic>
        <p:nvPicPr>
          <p:cNvPr id="18" name="Grafik 17">
            <a:extLst>
              <a:ext uri="{FF2B5EF4-FFF2-40B4-BE49-F238E27FC236}">
                <a16:creationId xmlns:a16="http://schemas.microsoft.com/office/drawing/2014/main" id="{02124DAC-AFC8-48DA-BF4A-ED1AAF8FC020}"/>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5647153" y="4173238"/>
            <a:ext cx="457200" cy="1018540"/>
          </a:xfrm>
          <a:prstGeom prst="rect">
            <a:avLst/>
          </a:prstGeom>
          <a:ln>
            <a:noFill/>
          </a:ln>
          <a:extLst>
            <a:ext uri="{53640926-AAD7-44D8-BBD7-CCE9431645EC}">
              <a14:shadowObscured xmlns:a14="http://schemas.microsoft.com/office/drawing/2010/main"/>
            </a:ext>
          </a:extLst>
        </p:spPr>
      </p:pic>
      <p:pic>
        <p:nvPicPr>
          <p:cNvPr id="19" name="Grafik 18">
            <a:extLst>
              <a:ext uri="{FF2B5EF4-FFF2-40B4-BE49-F238E27FC236}">
                <a16:creationId xmlns:a16="http://schemas.microsoft.com/office/drawing/2014/main" id="{CB27662D-24D9-4848-A45C-DB7871B4861D}"/>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5173384" y="4352919"/>
            <a:ext cx="457200" cy="10185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82451173"/>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3600" dirty="0"/>
              <a:t>        </a:t>
            </a:r>
          </a:p>
        </p:txBody>
      </p:sp>
      <p:sp>
        <p:nvSpPr>
          <p:cNvPr id="3" name="Inhaltsplatzhalter 2"/>
          <p:cNvSpPr>
            <a:spLocks noGrp="1"/>
          </p:cNvSpPr>
          <p:nvPr>
            <p:ph idx="1"/>
          </p:nvPr>
        </p:nvSpPr>
        <p:spPr>
          <a:xfrm>
            <a:off x="838200" y="1706880"/>
            <a:ext cx="10515600" cy="4290695"/>
          </a:xfrm>
        </p:spPr>
        <p:txBody>
          <a:bodyPr/>
          <a:lstStyle/>
          <a:p>
            <a:pPr marL="0" indent="0">
              <a:buNone/>
            </a:pPr>
            <a:r>
              <a:rPr lang="de-CH" b="1" dirty="0">
                <a:latin typeface="Century Gothic" panose="020B0502020202020204" pitchFamily="34" charset="0"/>
              </a:rPr>
              <a:t>Integrative Förderung (IF)</a:t>
            </a:r>
            <a:endParaRPr lang="de-CH" dirty="0"/>
          </a:p>
          <a:p>
            <a:pPr marL="0" indent="0">
              <a:buNone/>
            </a:pPr>
            <a:endParaRPr lang="de-CH" dirty="0"/>
          </a:p>
        </p:txBody>
      </p:sp>
      <p:sp>
        <p:nvSpPr>
          <p:cNvPr id="6" name="Datumsplatzhalter 5"/>
          <p:cNvSpPr>
            <a:spLocks noGrp="1"/>
          </p:cNvSpPr>
          <p:nvPr>
            <p:ph type="dt" sz="half" idx="10"/>
          </p:nvPr>
        </p:nvSpPr>
        <p:spPr/>
        <p:txBody>
          <a:bodyPr/>
          <a:lstStyle/>
          <a:p>
            <a:r>
              <a:rPr lang="de-DE" dirty="0"/>
              <a:t>Januar 2026</a:t>
            </a:r>
          </a:p>
        </p:txBody>
      </p:sp>
      <p:sp>
        <p:nvSpPr>
          <p:cNvPr id="10" name="Rechteck 9"/>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pic>
        <p:nvPicPr>
          <p:cNvPr id="19" name="Grafik 18">
            <a:extLst>
              <a:ext uri="{FF2B5EF4-FFF2-40B4-BE49-F238E27FC236}">
                <a16:creationId xmlns:a16="http://schemas.microsoft.com/office/drawing/2014/main" id="{0D8EEF1C-3E0B-4917-B9E8-FE98BC34C7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3443" y="2565940"/>
            <a:ext cx="2884964" cy="1490566"/>
          </a:xfrm>
          <a:prstGeom prst="rect">
            <a:avLst/>
          </a:prstGeom>
        </p:spPr>
      </p:pic>
      <p:sp>
        <p:nvSpPr>
          <p:cNvPr id="20" name="Textfeld 19">
            <a:extLst>
              <a:ext uri="{FF2B5EF4-FFF2-40B4-BE49-F238E27FC236}">
                <a16:creationId xmlns:a16="http://schemas.microsoft.com/office/drawing/2014/main" id="{2BC0958D-7AC6-46DE-A138-B602780A63CB}"/>
              </a:ext>
            </a:extLst>
          </p:cNvPr>
          <p:cNvSpPr txBox="1"/>
          <p:nvPr/>
        </p:nvSpPr>
        <p:spPr>
          <a:xfrm>
            <a:off x="4083775" y="2870312"/>
            <a:ext cx="7132866" cy="1015663"/>
          </a:xfrm>
          <a:prstGeom prst="rect">
            <a:avLst/>
          </a:prstGeom>
          <a:noFill/>
        </p:spPr>
        <p:txBody>
          <a:bodyPr wrap="square" rtlCol="0">
            <a:spAutoFit/>
          </a:bodyPr>
          <a:lstStyle/>
          <a:p>
            <a:r>
              <a:rPr lang="de-CH" sz="2000" dirty="0">
                <a:latin typeface="Century Gothic" panose="020B0502020202020204" pitchFamily="34" charset="0"/>
              </a:rPr>
              <a:t>Wichtige Entscheide(z.B. Schullaufbahn, </a:t>
            </a:r>
          </a:p>
          <a:p>
            <a:r>
              <a:rPr lang="de-CH" sz="2000" dirty="0">
                <a:latin typeface="Century Gothic" panose="020B0502020202020204" pitchFamily="34" charset="0"/>
              </a:rPr>
              <a:t>besondere Massnahmen) werden immer</a:t>
            </a:r>
          </a:p>
          <a:p>
            <a:r>
              <a:rPr lang="de-CH" sz="2000" dirty="0">
                <a:latin typeface="Century Gothic" panose="020B0502020202020204" pitchFamily="34" charset="0"/>
              </a:rPr>
              <a:t>mit den Eltern besprochen.</a:t>
            </a:r>
            <a:endParaRPr lang="de-CH" dirty="0">
              <a:latin typeface="Century Gothic" panose="020B0502020202020204" pitchFamily="34" charset="0"/>
            </a:endParaRPr>
          </a:p>
        </p:txBody>
      </p:sp>
      <p:pic>
        <p:nvPicPr>
          <p:cNvPr id="21" name="Grafik 20">
            <a:extLst>
              <a:ext uri="{FF2B5EF4-FFF2-40B4-BE49-F238E27FC236}">
                <a16:creationId xmlns:a16="http://schemas.microsoft.com/office/drawing/2014/main" id="{0529CC4C-9D09-4F4D-B6EE-E592FE2EB8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0275" y="4502112"/>
            <a:ext cx="1858831" cy="1305176"/>
          </a:xfrm>
          <a:prstGeom prst="rect">
            <a:avLst/>
          </a:prstGeom>
        </p:spPr>
      </p:pic>
      <p:sp>
        <p:nvSpPr>
          <p:cNvPr id="23" name="Textfeld 22">
            <a:extLst>
              <a:ext uri="{FF2B5EF4-FFF2-40B4-BE49-F238E27FC236}">
                <a16:creationId xmlns:a16="http://schemas.microsoft.com/office/drawing/2014/main" id="{4C204A0D-1826-435B-89D4-69CDA960AF5A}"/>
              </a:ext>
            </a:extLst>
          </p:cNvPr>
          <p:cNvSpPr txBox="1"/>
          <p:nvPr/>
        </p:nvSpPr>
        <p:spPr>
          <a:xfrm>
            <a:off x="3281983" y="4981108"/>
            <a:ext cx="7818166" cy="707886"/>
          </a:xfrm>
          <a:prstGeom prst="rect">
            <a:avLst/>
          </a:prstGeom>
          <a:noFill/>
        </p:spPr>
        <p:txBody>
          <a:bodyPr wrap="none" rtlCol="0">
            <a:spAutoFit/>
          </a:bodyPr>
          <a:lstStyle/>
          <a:p>
            <a:r>
              <a:rPr lang="de-CH" sz="2000" dirty="0">
                <a:latin typeface="Century Gothic" panose="020B0502020202020204" pitchFamily="34" charset="0"/>
              </a:rPr>
              <a:t>Klassenlehrperson und IF-Lehrperson arbeiten eng zusammen.</a:t>
            </a:r>
          </a:p>
          <a:p>
            <a:r>
              <a:rPr lang="de-CH" sz="2000" dirty="0">
                <a:latin typeface="Century Gothic" panose="020B0502020202020204" pitchFamily="34" charset="0"/>
              </a:rPr>
              <a:t>Es finden regelmässig Besprechungen statt.</a:t>
            </a:r>
          </a:p>
        </p:txBody>
      </p:sp>
    </p:spTree>
    <p:extLst>
      <p:ext uri="{BB962C8B-B14F-4D97-AF65-F5344CB8AC3E}">
        <p14:creationId xmlns:p14="http://schemas.microsoft.com/office/powerpoint/2010/main" val="1676845105"/>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1672046"/>
            <a:ext cx="10515600" cy="4504917"/>
          </a:xfrm>
        </p:spPr>
        <p:txBody>
          <a:bodyPr>
            <a:normAutofit/>
          </a:bodyPr>
          <a:lstStyle/>
          <a:p>
            <a:pPr marL="0" indent="0">
              <a:buNone/>
            </a:pPr>
            <a:r>
              <a:rPr lang="de-CH" b="1" dirty="0">
                <a:latin typeface="Century Gothic" panose="020B0502020202020204" pitchFamily="34" charset="0"/>
              </a:rPr>
              <a:t>Integrative Förderung (IF)</a:t>
            </a:r>
            <a:endParaRPr lang="de-CH" dirty="0"/>
          </a:p>
          <a:p>
            <a:pPr marL="0" indent="0">
              <a:buNone/>
            </a:pPr>
            <a:endParaRPr lang="de-CH" dirty="0"/>
          </a:p>
        </p:txBody>
      </p:sp>
      <p:sp>
        <p:nvSpPr>
          <p:cNvPr id="4" name="Datumsplatzhalter 3"/>
          <p:cNvSpPr>
            <a:spLocks noGrp="1"/>
          </p:cNvSpPr>
          <p:nvPr>
            <p:ph type="dt" sz="half" idx="10"/>
          </p:nvPr>
        </p:nvSpPr>
        <p:spPr/>
        <p:txBody>
          <a:bodyPr/>
          <a:lstStyle/>
          <a:p>
            <a:r>
              <a:rPr lang="de-DE" dirty="0"/>
              <a:t>Januar 2026</a:t>
            </a:r>
          </a:p>
        </p:txBody>
      </p:sp>
      <p:sp>
        <p:nvSpPr>
          <p:cNvPr id="6" name="Titel 1"/>
          <p:cNvSpPr>
            <a:spLocks noGrp="1"/>
          </p:cNvSpPr>
          <p:nvPr>
            <p:ph type="title"/>
          </p:nvPr>
        </p:nvSpPr>
        <p:spPr>
          <a:xfrm>
            <a:off x="838200" y="320674"/>
            <a:ext cx="10515600" cy="1529035"/>
          </a:xfrm>
        </p:spPr>
        <p:txBody>
          <a:bodyPr>
            <a:normAutofit/>
          </a:bodyPr>
          <a:lstStyle/>
          <a:p>
            <a:r>
              <a:rPr lang="de-CH" sz="3600" dirty="0"/>
              <a:t>        </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5167" y="2539186"/>
            <a:ext cx="826081" cy="1000797"/>
          </a:xfrm>
          <a:prstGeom prst="rect">
            <a:avLst/>
          </a:prstGeom>
        </p:spPr>
      </p:pic>
      <p:pic>
        <p:nvPicPr>
          <p:cNvPr id="8" name="Grafik 7"/>
          <p:cNvPicPr>
            <a:picLocks noChangeAspect="1"/>
          </p:cNvPicPr>
          <p:nvPr/>
        </p:nvPicPr>
        <p:blipFill rotWithShape="1">
          <a:blip r:embed="rId4">
            <a:extLst>
              <a:ext uri="{28A0092B-C50C-407E-A947-70E740481C1C}">
                <a14:useLocalDpi xmlns:a14="http://schemas.microsoft.com/office/drawing/2010/main" val="0"/>
              </a:ext>
            </a:extLst>
          </a:blip>
          <a:srcRect l="12478" r="12860" b="1813"/>
          <a:stretch/>
        </p:blipFill>
        <p:spPr>
          <a:xfrm>
            <a:off x="851262" y="3890942"/>
            <a:ext cx="3187338" cy="1148524"/>
          </a:xfrm>
          <a:prstGeom prst="rect">
            <a:avLst/>
          </a:prstGeom>
        </p:spPr>
      </p:pic>
      <p:sp>
        <p:nvSpPr>
          <p:cNvPr id="11" name="Textfeld 10"/>
          <p:cNvSpPr txBox="1"/>
          <p:nvPr/>
        </p:nvSpPr>
        <p:spPr>
          <a:xfrm>
            <a:off x="2209800" y="2731034"/>
            <a:ext cx="8170827" cy="707886"/>
          </a:xfrm>
          <a:prstGeom prst="rect">
            <a:avLst/>
          </a:prstGeom>
          <a:noFill/>
        </p:spPr>
        <p:txBody>
          <a:bodyPr wrap="none" rtlCol="0">
            <a:spAutoFit/>
          </a:bodyPr>
          <a:lstStyle/>
          <a:p>
            <a:r>
              <a:rPr lang="de-CH" sz="2000" dirty="0">
                <a:latin typeface="Century Gothic" panose="020B0502020202020204" pitchFamily="34" charset="0"/>
              </a:rPr>
              <a:t>  Kantonale Vorgaben:  Die Anzahl der  Lektionen in einer Klasse </a:t>
            </a:r>
          </a:p>
          <a:p>
            <a:r>
              <a:rPr lang="de-CH" sz="2000" dirty="0">
                <a:latin typeface="Century Gothic" panose="020B0502020202020204" pitchFamily="34" charset="0"/>
              </a:rPr>
              <a:t>  ist beschränkt  (3 bis 4 pro Klasse).</a:t>
            </a:r>
          </a:p>
        </p:txBody>
      </p:sp>
      <p:sp>
        <p:nvSpPr>
          <p:cNvPr id="13" name="Textfeld 12"/>
          <p:cNvSpPr txBox="1"/>
          <p:nvPr/>
        </p:nvSpPr>
        <p:spPr>
          <a:xfrm>
            <a:off x="4278146" y="4453998"/>
            <a:ext cx="6375463" cy="400110"/>
          </a:xfrm>
          <a:prstGeom prst="rect">
            <a:avLst/>
          </a:prstGeom>
          <a:noFill/>
        </p:spPr>
        <p:txBody>
          <a:bodyPr wrap="none" rtlCol="0">
            <a:spAutoFit/>
          </a:bodyPr>
          <a:lstStyle/>
          <a:p>
            <a:r>
              <a:rPr lang="de-CH" sz="2000" dirty="0">
                <a:latin typeface="Century Gothic" panose="020B0502020202020204" pitchFamily="34" charset="0"/>
              </a:rPr>
              <a:t>Die Verantwortung liegt bei der Klassenlehrperson.</a:t>
            </a:r>
            <a:endParaRPr lang="de-CH" dirty="0">
              <a:latin typeface="Century Gothic" panose="020B0502020202020204" pitchFamily="34" charset="0"/>
            </a:endParaRPr>
          </a:p>
        </p:txBody>
      </p:sp>
      <p:sp>
        <p:nvSpPr>
          <p:cNvPr id="15" name="Rechteck 14"/>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270005879"/>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r>
              <a:rPr lang="de-DE" dirty="0"/>
              <a:t>Januar  2026</a:t>
            </a:r>
          </a:p>
        </p:txBody>
      </p:sp>
      <p:sp>
        <p:nvSpPr>
          <p:cNvPr id="6" name="Titel 1"/>
          <p:cNvSpPr>
            <a:spLocks noGrp="1"/>
          </p:cNvSpPr>
          <p:nvPr>
            <p:ph type="title"/>
          </p:nvPr>
        </p:nvSpPr>
        <p:spPr>
          <a:xfrm>
            <a:off x="838200" y="320674"/>
            <a:ext cx="10515600" cy="1529035"/>
          </a:xfrm>
        </p:spPr>
        <p:txBody>
          <a:bodyPr>
            <a:normAutofit/>
          </a:bodyPr>
          <a:lstStyle/>
          <a:p>
            <a:r>
              <a:rPr lang="de-CH" sz="3600" dirty="0"/>
              <a:t>        </a:t>
            </a:r>
          </a:p>
        </p:txBody>
      </p:sp>
      <p:sp>
        <p:nvSpPr>
          <p:cNvPr id="2" name="Inhaltsplatzhalter 1"/>
          <p:cNvSpPr>
            <a:spLocks noGrp="1"/>
          </p:cNvSpPr>
          <p:nvPr>
            <p:ph idx="1"/>
          </p:nvPr>
        </p:nvSpPr>
        <p:spPr>
          <a:xfrm>
            <a:off x="619247" y="1872497"/>
            <a:ext cx="10515600" cy="591004"/>
          </a:xfrm>
        </p:spPr>
        <p:txBody>
          <a:bodyPr>
            <a:normAutofit/>
          </a:bodyPr>
          <a:lstStyle/>
          <a:p>
            <a:pPr marL="0" indent="0" algn="ctr">
              <a:buNone/>
            </a:pPr>
            <a:r>
              <a:rPr lang="de-CH" sz="3600" dirty="0">
                <a:latin typeface="Century Gothic" panose="020B0502020202020204" pitchFamily="34" charset="0"/>
              </a:rPr>
              <a:t>Wir sind für Ihr Kind und Sie da</a:t>
            </a:r>
          </a:p>
        </p:txBody>
      </p:sp>
      <p:pic>
        <p:nvPicPr>
          <p:cNvPr id="16" name="Grafik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8917" y="2713594"/>
            <a:ext cx="7076259" cy="1945363"/>
          </a:xfrm>
          <a:prstGeom prst="rect">
            <a:avLst/>
          </a:prstGeom>
        </p:spPr>
      </p:pic>
      <p:sp>
        <p:nvSpPr>
          <p:cNvPr id="17" name="Rechteck 16"/>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
        <p:nvSpPr>
          <p:cNvPr id="3" name="Textfeld 2"/>
          <p:cNvSpPr txBox="1"/>
          <p:nvPr/>
        </p:nvSpPr>
        <p:spPr>
          <a:xfrm>
            <a:off x="1423686" y="5102792"/>
            <a:ext cx="9549113" cy="646331"/>
          </a:xfrm>
          <a:prstGeom prst="rect">
            <a:avLst/>
          </a:prstGeom>
          <a:noFill/>
        </p:spPr>
        <p:txBody>
          <a:bodyPr wrap="square" rtlCol="0">
            <a:spAutoFit/>
          </a:bodyPr>
          <a:lstStyle/>
          <a:p>
            <a:r>
              <a:rPr lang="de-CH" dirty="0">
                <a:latin typeface="Century Gothic" panose="020B0502020202020204" pitchFamily="34" charset="0"/>
              </a:rPr>
              <a:t>Bei Fragen zur Integrativen Förderung (IF) melden Sie sich bitte ungeniert bei der Heilpädagogin, die in der Klasse Ihres Kindes arbeitet.</a:t>
            </a:r>
          </a:p>
        </p:txBody>
      </p:sp>
    </p:spTree>
    <p:extLst>
      <p:ext uri="{BB962C8B-B14F-4D97-AF65-F5344CB8AC3E}">
        <p14:creationId xmlns:p14="http://schemas.microsoft.com/office/powerpoint/2010/main" val="1702310949"/>
      </p:ext>
    </p:extLst>
  </p:cSld>
  <p:clrMapOvr>
    <a:masterClrMapping/>
  </p:clrMapOvr>
  <mc:AlternateContent xmlns:mc="http://schemas.openxmlformats.org/markup-compatibility/2006" xmlns:p14="http://schemas.microsoft.com/office/powerpoint/2010/main">
    <mc:Choice Requires="p14">
      <p:transition p14:dur="0" advClick="0" advTm="7000"/>
    </mc:Choice>
    <mc:Fallback xmlns="">
      <p:transition advClick="0" advTm="7000"/>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7a1401-eb67-4f27-8132-65cdb5b01b1a" xsi:nil="true"/>
    <lcf76f155ced4ddcb4097134ff3c332f xmlns="e4eb832a-526c-43e6-b900-883dc2219d53">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DD7EC095C836524C9E125C72A4248FBB" ma:contentTypeVersion="19" ma:contentTypeDescription="Ein neues Dokument erstellen." ma:contentTypeScope="" ma:versionID="b0150dd59b0c02a531229ef775872e21">
  <xsd:schema xmlns:xsd="http://www.w3.org/2001/XMLSchema" xmlns:xs="http://www.w3.org/2001/XMLSchema" xmlns:p="http://schemas.microsoft.com/office/2006/metadata/properties" xmlns:ns1="http://schemas.microsoft.com/sharepoint/v3" xmlns:ns2="dd7a1401-eb67-4f27-8132-65cdb5b01b1a" xmlns:ns3="e4eb832a-526c-43e6-b900-883dc2219d53" targetNamespace="http://schemas.microsoft.com/office/2006/metadata/properties" ma:root="true" ma:fieldsID="3346c7baa3b3ef44e45bf8a70e9cbf08" ns1:_="" ns2:_="" ns3:_="">
    <xsd:import namespace="http://schemas.microsoft.com/sharepoint/v3"/>
    <xsd:import namespace="dd7a1401-eb67-4f27-8132-65cdb5b01b1a"/>
    <xsd:import namespace="e4eb832a-526c-43e6-b900-883dc2219d53"/>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2:TaxCatchAll" minOccurs="0"/>
                <xsd:element ref="ns3:MediaLengthInSeconds" minOccurs="0"/>
                <xsd:element ref="ns3:MediaServiceObjectDetectorVersion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7a1401-eb67-4f27-8132-65cdb5b01b1a" elementFormDefault="qualified">
    <xsd:import namespace="http://schemas.microsoft.com/office/2006/documentManagement/types"/>
    <xsd:import namespace="http://schemas.microsoft.com/office/infopath/2007/PartnerControls"/>
    <xsd:element name="SharedWithUsers" ma:index="10"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19b370b9-4b91-4118-bb9c-80a402a1adf7}" ma:internalName="TaxCatchAll" ma:showField="CatchAllData" ma:web="dd7a1401-eb67-4f27-8132-65cdb5b01b1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eb832a-526c-43e6-b900-883dc2219d5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bdcf871a-99d5-4c9e-a46e-35edb8549ee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07553E-2FB2-4565-A715-6C8DAA1CF44A}">
  <ds:schemaRefs>
    <ds:schemaRef ds:uri="http://schemas.microsoft.com/office/2006/documentManagement/types"/>
    <ds:schemaRef ds:uri="http://schemas.microsoft.com/sharepoint/v3"/>
    <ds:schemaRef ds:uri="http://purl.org/dc/terms/"/>
    <ds:schemaRef ds:uri="dd7a1401-eb67-4f27-8132-65cdb5b01b1a"/>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e4eb832a-526c-43e6-b900-883dc2219d53"/>
    <ds:schemaRef ds:uri="http://www.w3.org/XML/1998/namespace"/>
    <ds:schemaRef ds:uri="312fe425-04fb-47ab-8a9f-1dcfa4246942"/>
  </ds:schemaRefs>
</ds:datastoreItem>
</file>

<file path=customXml/itemProps2.xml><?xml version="1.0" encoding="utf-8"?>
<ds:datastoreItem xmlns:ds="http://schemas.openxmlformats.org/officeDocument/2006/customXml" ds:itemID="{53306A12-4833-49CB-B5EC-04759E757B5C}">
  <ds:schemaRefs>
    <ds:schemaRef ds:uri="http://schemas.microsoft.com/sharepoint/v3/contenttype/forms"/>
  </ds:schemaRefs>
</ds:datastoreItem>
</file>

<file path=customXml/itemProps3.xml><?xml version="1.0" encoding="utf-8"?>
<ds:datastoreItem xmlns:ds="http://schemas.openxmlformats.org/officeDocument/2006/customXml" ds:itemID="{89B85540-AFCE-4D75-99BB-73314778446F}"/>
</file>

<file path=docProps/app.xml><?xml version="1.0" encoding="utf-8"?>
<Properties xmlns="http://schemas.openxmlformats.org/officeDocument/2006/extended-properties" xmlns:vt="http://schemas.openxmlformats.org/officeDocument/2006/docPropsVTypes">
  <TotalTime>0</TotalTime>
  <Words>341</Words>
  <Application>Microsoft Macintosh PowerPoint</Application>
  <PresentationFormat>Breitbild</PresentationFormat>
  <Paragraphs>71</Paragraphs>
  <Slides>8</Slides>
  <Notes>6</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8</vt:i4>
      </vt:variant>
    </vt:vector>
  </HeadingPairs>
  <TitlesOfParts>
    <vt:vector size="14" baseType="lpstr">
      <vt:lpstr>Arial</vt:lpstr>
      <vt:lpstr>Calibri</vt:lpstr>
      <vt:lpstr>Calibri Light</vt:lpstr>
      <vt:lpstr>Century Gothic</vt:lpstr>
      <vt:lpstr>Office</vt:lpstr>
      <vt:lpstr>Benutzerdefiniertes Design</vt:lpstr>
      <vt:lpstr>        </vt:lpstr>
      <vt:lpstr>        </vt:lpstr>
      <vt:lpstr>        </vt:lpstr>
      <vt:lpstr>         </vt:lpstr>
      <vt:lpstr>PowerPoint-Präsentation</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SLB</dc:creator>
  <cp:lastModifiedBy>Martina Landolt</cp:lastModifiedBy>
  <cp:revision>132</cp:revision>
  <cp:lastPrinted>2017-01-10T07:51:10Z</cp:lastPrinted>
  <dcterms:modified xsi:type="dcterms:W3CDTF">2025-11-10T17:25:55Z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0x010100DD7EC095C836524C9E125C72A4248FBB</vt:lpwstr>
  </property>
</Properties>
</file>