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21"/>
  </p:notesMasterIdLst>
  <p:sldIdLst>
    <p:sldId id="256" r:id="rId5"/>
    <p:sldId id="271" r:id="rId6"/>
    <p:sldId id="280" r:id="rId7"/>
    <p:sldId id="291" r:id="rId8"/>
    <p:sldId id="281" r:id="rId9"/>
    <p:sldId id="292" r:id="rId10"/>
    <p:sldId id="282" r:id="rId11"/>
    <p:sldId id="293" r:id="rId12"/>
    <p:sldId id="286" r:id="rId13"/>
    <p:sldId id="290" r:id="rId14"/>
    <p:sldId id="294" r:id="rId15"/>
    <p:sldId id="288" r:id="rId16"/>
    <p:sldId id="287" r:id="rId17"/>
    <p:sldId id="295" r:id="rId18"/>
    <p:sldId id="289"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453"/>
    <a:srgbClr val="009051"/>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65EDAE-9074-B548-9A06-EE95EBB078A2}" v="1" dt="2025-12-04T11:38:26.244"/>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02" autoAdjust="0"/>
    <p:restoredTop sz="94660"/>
  </p:normalViewPr>
  <p:slideViewPr>
    <p:cSldViewPr snapToGrid="0">
      <p:cViewPr>
        <p:scale>
          <a:sx n="92" d="100"/>
          <a:sy n="92" d="100"/>
        </p:scale>
        <p:origin x="1056"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Gugelmann" userId="5cf91883-47fa-4594-8c9a-bb3061775e62" providerId="ADAL" clId="{C8BB1246-E20F-556D-B4C5-C3C6A521EB46}"/>
    <pc:docChg chg="custSel delSld modSld">
      <pc:chgData name="Andrea Gugelmann" userId="5cf91883-47fa-4594-8c9a-bb3061775e62" providerId="ADAL" clId="{C8BB1246-E20F-556D-B4C5-C3C6A521EB46}" dt="2025-12-04T11:44:30.587" v="229" actId="1076"/>
      <pc:docMkLst>
        <pc:docMk/>
      </pc:docMkLst>
      <pc:sldChg chg="modSp mod">
        <pc:chgData name="Andrea Gugelmann" userId="5cf91883-47fa-4594-8c9a-bb3061775e62" providerId="ADAL" clId="{C8BB1246-E20F-556D-B4C5-C3C6A521EB46}" dt="2025-12-04T11:43:38.872" v="226" actId="1076"/>
        <pc:sldMkLst>
          <pc:docMk/>
          <pc:sldMk cId="2414422986" sldId="280"/>
        </pc:sldMkLst>
        <pc:spChg chg="mod">
          <ac:chgData name="Andrea Gugelmann" userId="5cf91883-47fa-4594-8c9a-bb3061775e62" providerId="ADAL" clId="{C8BB1246-E20F-556D-B4C5-C3C6A521EB46}" dt="2025-12-04T11:43:38.872" v="226" actId="1076"/>
          <ac:spMkLst>
            <pc:docMk/>
            <pc:sldMk cId="2414422986" sldId="280"/>
            <ac:spMk id="7" creationId="{E7357545-2A0A-9203-2948-5E508A686C2E}"/>
          </ac:spMkLst>
        </pc:spChg>
      </pc:sldChg>
      <pc:sldChg chg="delSp modSp mod">
        <pc:chgData name="Andrea Gugelmann" userId="5cf91883-47fa-4594-8c9a-bb3061775e62" providerId="ADAL" clId="{C8BB1246-E20F-556D-B4C5-C3C6A521EB46}" dt="2025-12-04T11:42:19.238" v="188" actId="14100"/>
        <pc:sldMkLst>
          <pc:docMk/>
          <pc:sldMk cId="1923504850" sldId="281"/>
        </pc:sldMkLst>
        <pc:spChg chg="mod">
          <ac:chgData name="Andrea Gugelmann" userId="5cf91883-47fa-4594-8c9a-bb3061775e62" providerId="ADAL" clId="{C8BB1246-E20F-556D-B4C5-C3C6A521EB46}" dt="2025-12-04T11:42:19.238" v="188" actId="14100"/>
          <ac:spMkLst>
            <pc:docMk/>
            <pc:sldMk cId="1923504850" sldId="281"/>
            <ac:spMk id="7" creationId="{E7357545-2A0A-9203-2948-5E508A686C2E}"/>
          </ac:spMkLst>
        </pc:spChg>
        <pc:spChg chg="del">
          <ac:chgData name="Andrea Gugelmann" userId="5cf91883-47fa-4594-8c9a-bb3061775e62" providerId="ADAL" clId="{C8BB1246-E20F-556D-B4C5-C3C6A521EB46}" dt="2025-12-04T11:42:13.915" v="186" actId="478"/>
          <ac:spMkLst>
            <pc:docMk/>
            <pc:sldMk cId="1923504850" sldId="281"/>
            <ac:spMk id="13" creationId="{59530108-9053-5286-FD9A-CD001C9262AD}"/>
          </ac:spMkLst>
        </pc:spChg>
        <pc:picChg chg="del">
          <ac:chgData name="Andrea Gugelmann" userId="5cf91883-47fa-4594-8c9a-bb3061775e62" providerId="ADAL" clId="{C8BB1246-E20F-556D-B4C5-C3C6A521EB46}" dt="2025-12-04T11:42:15.215" v="187" actId="478"/>
          <ac:picMkLst>
            <pc:docMk/>
            <pc:sldMk cId="1923504850" sldId="281"/>
            <ac:picMk id="15" creationId="{53DDA97A-702E-24C8-108A-E7F2EA0F0637}"/>
          </ac:picMkLst>
        </pc:picChg>
      </pc:sldChg>
      <pc:sldChg chg="del">
        <pc:chgData name="Andrea Gugelmann" userId="5cf91883-47fa-4594-8c9a-bb3061775e62" providerId="ADAL" clId="{C8BB1246-E20F-556D-B4C5-C3C6A521EB46}" dt="2025-12-04T11:38:07.555" v="1" actId="2696"/>
        <pc:sldMkLst>
          <pc:docMk/>
          <pc:sldMk cId="3964109911" sldId="284"/>
        </pc:sldMkLst>
      </pc:sldChg>
      <pc:sldChg chg="del">
        <pc:chgData name="Andrea Gugelmann" userId="5cf91883-47fa-4594-8c9a-bb3061775e62" providerId="ADAL" clId="{C8BB1246-E20F-556D-B4C5-C3C6A521EB46}" dt="2025-12-04T11:38:07.565" v="2" actId="2696"/>
        <pc:sldMkLst>
          <pc:docMk/>
          <pc:sldMk cId="454688426" sldId="285"/>
        </pc:sldMkLst>
      </pc:sldChg>
      <pc:sldChg chg="modSp mod">
        <pc:chgData name="Andrea Gugelmann" userId="5cf91883-47fa-4594-8c9a-bb3061775e62" providerId="ADAL" clId="{C8BB1246-E20F-556D-B4C5-C3C6A521EB46}" dt="2025-12-04T11:44:11.258" v="228" actId="20577"/>
        <pc:sldMkLst>
          <pc:docMk/>
          <pc:sldMk cId="1762846448" sldId="287"/>
        </pc:sldMkLst>
        <pc:spChg chg="mod">
          <ac:chgData name="Andrea Gugelmann" userId="5cf91883-47fa-4594-8c9a-bb3061775e62" providerId="ADAL" clId="{C8BB1246-E20F-556D-B4C5-C3C6A521EB46}" dt="2025-12-04T11:44:11.258" v="228" actId="20577"/>
          <ac:spMkLst>
            <pc:docMk/>
            <pc:sldMk cId="1762846448" sldId="287"/>
            <ac:spMk id="7" creationId="{E7357545-2A0A-9203-2948-5E508A686C2E}"/>
          </ac:spMkLst>
        </pc:spChg>
      </pc:sldChg>
      <pc:sldChg chg="modSp mod">
        <pc:chgData name="Andrea Gugelmann" userId="5cf91883-47fa-4594-8c9a-bb3061775e62" providerId="ADAL" clId="{C8BB1246-E20F-556D-B4C5-C3C6A521EB46}" dt="2025-12-04T11:40:57.654" v="180" actId="20577"/>
        <pc:sldMkLst>
          <pc:docMk/>
          <pc:sldMk cId="3097316639" sldId="288"/>
        </pc:sldMkLst>
        <pc:spChg chg="mod">
          <ac:chgData name="Andrea Gugelmann" userId="5cf91883-47fa-4594-8c9a-bb3061775e62" providerId="ADAL" clId="{C8BB1246-E20F-556D-B4C5-C3C6A521EB46}" dt="2025-12-04T11:40:57.654" v="180" actId="20577"/>
          <ac:spMkLst>
            <pc:docMk/>
            <pc:sldMk cId="3097316639" sldId="288"/>
            <ac:spMk id="7" creationId="{E7357545-2A0A-9203-2948-5E508A686C2E}"/>
          </ac:spMkLst>
        </pc:spChg>
      </pc:sldChg>
      <pc:sldChg chg="modSp mod">
        <pc:chgData name="Andrea Gugelmann" userId="5cf91883-47fa-4594-8c9a-bb3061775e62" providerId="ADAL" clId="{C8BB1246-E20F-556D-B4C5-C3C6A521EB46}" dt="2025-12-04T11:44:30.587" v="229" actId="1076"/>
        <pc:sldMkLst>
          <pc:docMk/>
          <pc:sldMk cId="625838189" sldId="289"/>
        </pc:sldMkLst>
        <pc:picChg chg="mod">
          <ac:chgData name="Andrea Gugelmann" userId="5cf91883-47fa-4594-8c9a-bb3061775e62" providerId="ADAL" clId="{C8BB1246-E20F-556D-B4C5-C3C6A521EB46}" dt="2025-12-04T11:44:30.587" v="229" actId="1076"/>
          <ac:picMkLst>
            <pc:docMk/>
            <pc:sldMk cId="625838189" sldId="289"/>
            <ac:picMk id="5" creationId="{36ED1255-9323-E424-F2CD-AE97638229CC}"/>
          </ac:picMkLst>
        </pc:picChg>
      </pc:sldChg>
      <pc:sldChg chg="addSp delSp modSp mod">
        <pc:chgData name="Andrea Gugelmann" userId="5cf91883-47fa-4594-8c9a-bb3061775e62" providerId="ADAL" clId="{C8BB1246-E20F-556D-B4C5-C3C6A521EB46}" dt="2025-12-04T11:43:11.472" v="199" actId="1076"/>
        <pc:sldMkLst>
          <pc:docMk/>
          <pc:sldMk cId="4167713976" sldId="293"/>
        </pc:sldMkLst>
        <pc:spChg chg="add mod">
          <ac:chgData name="Andrea Gugelmann" userId="5cf91883-47fa-4594-8c9a-bb3061775e62" providerId="ADAL" clId="{C8BB1246-E20F-556D-B4C5-C3C6A521EB46}" dt="2025-12-04T11:43:11.472" v="199" actId="1076"/>
          <ac:spMkLst>
            <pc:docMk/>
            <pc:sldMk cId="4167713976" sldId="293"/>
            <ac:spMk id="3" creationId="{6284D1AA-8C3C-4CD4-0AB2-45A8427EB42B}"/>
          </ac:spMkLst>
        </pc:spChg>
        <pc:picChg chg="del">
          <ac:chgData name="Andrea Gugelmann" userId="5cf91883-47fa-4594-8c9a-bb3061775e62" providerId="ADAL" clId="{C8BB1246-E20F-556D-B4C5-C3C6A521EB46}" dt="2025-12-04T11:38:13.250" v="3" actId="478"/>
          <ac:picMkLst>
            <pc:docMk/>
            <pc:sldMk cId="4167713976" sldId="293"/>
            <ac:picMk id="2" creationId="{6CF7AFD2-F518-69E1-8450-B89CDD405FE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51E5FE-7C07-4A81-8F38-2FC003B1DC1A}" type="datetimeFigureOut">
              <a:rPr lang="de-CH" smtClean="0"/>
              <a:t>04.12.25</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D7EEEC-0D3B-492C-BDBF-86F86F959DC7}" type="slidenum">
              <a:rPr lang="de-CH" smtClean="0"/>
              <a:t>‹Nr.›</a:t>
            </a:fld>
            <a:endParaRPr lang="de-CH"/>
          </a:p>
        </p:txBody>
      </p:sp>
    </p:spTree>
    <p:extLst>
      <p:ext uri="{BB962C8B-B14F-4D97-AF65-F5344CB8AC3E}">
        <p14:creationId xmlns:p14="http://schemas.microsoft.com/office/powerpoint/2010/main" val="2111691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3</a:t>
            </a:fld>
            <a:endParaRPr lang="en-US"/>
          </a:p>
        </p:txBody>
      </p:sp>
    </p:spTree>
    <p:extLst>
      <p:ext uri="{BB962C8B-B14F-4D97-AF65-F5344CB8AC3E}">
        <p14:creationId xmlns:p14="http://schemas.microsoft.com/office/powerpoint/2010/main" val="1809274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5</a:t>
            </a:fld>
            <a:endParaRPr lang="en-US"/>
          </a:p>
        </p:txBody>
      </p:sp>
    </p:spTree>
    <p:extLst>
      <p:ext uri="{BB962C8B-B14F-4D97-AF65-F5344CB8AC3E}">
        <p14:creationId xmlns:p14="http://schemas.microsoft.com/office/powerpoint/2010/main" val="65157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7</a:t>
            </a:fld>
            <a:endParaRPr lang="en-US"/>
          </a:p>
        </p:txBody>
      </p:sp>
    </p:spTree>
    <p:extLst>
      <p:ext uri="{BB962C8B-B14F-4D97-AF65-F5344CB8AC3E}">
        <p14:creationId xmlns:p14="http://schemas.microsoft.com/office/powerpoint/2010/main" val="1819690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9</a:t>
            </a:fld>
            <a:endParaRPr lang="en-US"/>
          </a:p>
        </p:txBody>
      </p:sp>
    </p:spTree>
    <p:extLst>
      <p:ext uri="{BB962C8B-B14F-4D97-AF65-F5344CB8AC3E}">
        <p14:creationId xmlns:p14="http://schemas.microsoft.com/office/powerpoint/2010/main" val="2032351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10</a:t>
            </a:fld>
            <a:endParaRPr lang="en-US"/>
          </a:p>
        </p:txBody>
      </p:sp>
    </p:spTree>
    <p:extLst>
      <p:ext uri="{BB962C8B-B14F-4D97-AF65-F5344CB8AC3E}">
        <p14:creationId xmlns:p14="http://schemas.microsoft.com/office/powerpoint/2010/main" val="847810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12</a:t>
            </a:fld>
            <a:endParaRPr lang="en-US"/>
          </a:p>
        </p:txBody>
      </p:sp>
    </p:spTree>
    <p:extLst>
      <p:ext uri="{BB962C8B-B14F-4D97-AF65-F5344CB8AC3E}">
        <p14:creationId xmlns:p14="http://schemas.microsoft.com/office/powerpoint/2010/main" val="1575714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13</a:t>
            </a:fld>
            <a:endParaRPr lang="en-US"/>
          </a:p>
        </p:txBody>
      </p:sp>
    </p:spTree>
    <p:extLst>
      <p:ext uri="{BB962C8B-B14F-4D97-AF65-F5344CB8AC3E}">
        <p14:creationId xmlns:p14="http://schemas.microsoft.com/office/powerpoint/2010/main" val="3560818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 B. Einladung</a:t>
            </a:r>
            <a:r>
              <a:rPr lang="de-DE" baseline="0" dirty="0"/>
              <a:t> per SMS, Facebook etc. </a:t>
            </a:r>
            <a:endParaRPr lang="de-DE" dirty="0"/>
          </a:p>
        </p:txBody>
      </p:sp>
      <p:sp>
        <p:nvSpPr>
          <p:cNvPr id="4" name="Foliennummernplatzhalter 3"/>
          <p:cNvSpPr>
            <a:spLocks noGrp="1"/>
          </p:cNvSpPr>
          <p:nvPr>
            <p:ph type="sldNum" sz="quarter" idx="10"/>
          </p:nvPr>
        </p:nvSpPr>
        <p:spPr/>
        <p:txBody>
          <a:bodyPr/>
          <a:lstStyle/>
          <a:p>
            <a:fld id="{F0608EDC-3CC9-4499-B045-BE53C89AF44B}" type="slidenum">
              <a:rPr lang="en-US" smtClean="0"/>
              <a:t>15</a:t>
            </a:fld>
            <a:endParaRPr lang="en-US"/>
          </a:p>
        </p:txBody>
      </p:sp>
    </p:spTree>
    <p:extLst>
      <p:ext uri="{BB962C8B-B14F-4D97-AF65-F5344CB8AC3E}">
        <p14:creationId xmlns:p14="http://schemas.microsoft.com/office/powerpoint/2010/main" val="3310028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2F62E5E-4D88-4B7F-B0E8-3610B7045172}" type="datetimeFigureOut">
              <a:rPr lang="de-CH" smtClean="0"/>
              <a:t>04.12.25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1399098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F62E5E-4D88-4B7F-B0E8-3610B7045172}" type="datetimeFigureOut">
              <a:rPr lang="de-CH" smtClean="0"/>
              <a:t>04.12.25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236655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F62E5E-4D88-4B7F-B0E8-3610B7045172}" type="datetimeFigureOut">
              <a:rPr lang="de-CH" smtClean="0"/>
              <a:t>04.12.25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2481322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2F62E5E-4D88-4B7F-B0E8-3610B7045172}" type="datetimeFigureOut">
              <a:rPr lang="de-CH" smtClean="0"/>
              <a:t>04.12.25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2789107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2F62E5E-4D88-4B7F-B0E8-3610B7045172}" type="datetimeFigureOut">
              <a:rPr lang="de-CH" smtClean="0"/>
              <a:t>04.12.25</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1993372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F2F62E5E-4D88-4B7F-B0E8-3610B7045172}" type="datetimeFigureOut">
              <a:rPr lang="de-CH" smtClean="0"/>
              <a:t>04.12.25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364209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F2F62E5E-4D88-4B7F-B0E8-3610B7045172}" type="datetimeFigureOut">
              <a:rPr lang="de-CH" smtClean="0"/>
              <a:t>04.12.25</a:t>
            </a:fld>
            <a:endParaRPr lang="de-CH"/>
          </a:p>
        </p:txBody>
      </p:sp>
      <p:sp>
        <p:nvSpPr>
          <p:cNvPr id="8" name="Footer Placeholder 7"/>
          <p:cNvSpPr>
            <a:spLocks noGrp="1"/>
          </p:cNvSpPr>
          <p:nvPr>
            <p:ph type="ftr" sz="quarter" idx="11"/>
          </p:nvPr>
        </p:nvSpPr>
        <p:spPr/>
        <p:txBody>
          <a:bodyPr/>
          <a:lstStyle/>
          <a:p>
            <a:endParaRPr lang="de-CH"/>
          </a:p>
        </p:txBody>
      </p:sp>
      <p:sp>
        <p:nvSpPr>
          <p:cNvPr id="9" name="Slide Number Placeholder 8"/>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3548038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2F62E5E-4D88-4B7F-B0E8-3610B7045172}" type="datetimeFigureOut">
              <a:rPr lang="de-CH" smtClean="0"/>
              <a:t>04.12.25</a:t>
            </a:fld>
            <a:endParaRPr lang="de-CH"/>
          </a:p>
        </p:txBody>
      </p:sp>
      <p:sp>
        <p:nvSpPr>
          <p:cNvPr id="4" name="Footer Placeholder 3"/>
          <p:cNvSpPr>
            <a:spLocks noGrp="1"/>
          </p:cNvSpPr>
          <p:nvPr>
            <p:ph type="ftr" sz="quarter" idx="11"/>
          </p:nvPr>
        </p:nvSpPr>
        <p:spPr/>
        <p:txBody>
          <a:bodyPr/>
          <a:lstStyle/>
          <a:p>
            <a:endParaRPr lang="de-CH"/>
          </a:p>
        </p:txBody>
      </p:sp>
      <p:sp>
        <p:nvSpPr>
          <p:cNvPr id="5" name="Slide Number Placeholder 4"/>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761215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62E5E-4D88-4B7F-B0E8-3610B7045172}" type="datetimeFigureOut">
              <a:rPr lang="de-CH" smtClean="0"/>
              <a:t>04.12.25</a:t>
            </a:fld>
            <a:endParaRPr lang="de-CH"/>
          </a:p>
        </p:txBody>
      </p:sp>
      <p:sp>
        <p:nvSpPr>
          <p:cNvPr id="3" name="Footer Placeholder 2"/>
          <p:cNvSpPr>
            <a:spLocks noGrp="1"/>
          </p:cNvSpPr>
          <p:nvPr>
            <p:ph type="ftr" sz="quarter" idx="11"/>
          </p:nvPr>
        </p:nvSpPr>
        <p:spPr/>
        <p:txBody>
          <a:bodyPr/>
          <a:lstStyle/>
          <a:p>
            <a:endParaRPr lang="de-CH"/>
          </a:p>
        </p:txBody>
      </p:sp>
      <p:sp>
        <p:nvSpPr>
          <p:cNvPr id="4" name="Slide Number Placeholder 3"/>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2691212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F62E5E-4D88-4B7F-B0E8-3610B7045172}" type="datetimeFigureOut">
              <a:rPr lang="de-CH" smtClean="0"/>
              <a:t>04.12.25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450732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F2F62E5E-4D88-4B7F-B0E8-3610B7045172}" type="datetimeFigureOut">
              <a:rPr lang="de-CH" smtClean="0"/>
              <a:t>04.12.25</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AE22CD23-AF31-45FB-B6C2-4D00A3B2445E}" type="slidenum">
              <a:rPr lang="de-CH" smtClean="0"/>
              <a:t>‹Nr.›</a:t>
            </a:fld>
            <a:endParaRPr lang="de-CH"/>
          </a:p>
        </p:txBody>
      </p:sp>
    </p:spTree>
    <p:extLst>
      <p:ext uri="{BB962C8B-B14F-4D97-AF65-F5344CB8AC3E}">
        <p14:creationId xmlns:p14="http://schemas.microsoft.com/office/powerpoint/2010/main" val="2063678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62E5E-4D88-4B7F-B0E8-3610B7045172}" type="datetimeFigureOut">
              <a:rPr lang="de-CH" smtClean="0"/>
              <a:t>04.12.25</a:t>
            </a:fld>
            <a:endParaRPr lang="de-C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22CD23-AF31-45FB-B6C2-4D00A3B2445E}" type="slidenum">
              <a:rPr lang="de-CH" smtClean="0"/>
              <a:t>‹Nr.›</a:t>
            </a:fld>
            <a:endParaRPr lang="de-CH"/>
          </a:p>
        </p:txBody>
      </p:sp>
    </p:spTree>
    <p:extLst>
      <p:ext uri="{BB962C8B-B14F-4D97-AF65-F5344CB8AC3E}">
        <p14:creationId xmlns:p14="http://schemas.microsoft.com/office/powerpoint/2010/main" val="281118337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11A0E852-D7BE-3ED4-85FC-F5F78F026367}"/>
              </a:ext>
            </a:extLst>
          </p:cNvPr>
          <p:cNvPicPr>
            <a:picLocks noChangeAspect="1"/>
          </p:cNvPicPr>
          <p:nvPr/>
        </p:nvPicPr>
        <p:blipFill>
          <a:blip r:embed="rId2"/>
          <a:stretch>
            <a:fillRect/>
          </a:stretch>
        </p:blipFill>
        <p:spPr>
          <a:xfrm>
            <a:off x="517358" y="304132"/>
            <a:ext cx="845757" cy="1003300"/>
          </a:xfrm>
          <a:prstGeom prst="rect">
            <a:avLst/>
          </a:prstGeom>
        </p:spPr>
      </p:pic>
      <p:sp>
        <p:nvSpPr>
          <p:cNvPr id="4" name="Textfeld 3">
            <a:extLst>
              <a:ext uri="{FF2B5EF4-FFF2-40B4-BE49-F238E27FC236}">
                <a16:creationId xmlns:a16="http://schemas.microsoft.com/office/drawing/2014/main" id="{685DC3F5-C189-5BED-48CE-1A7C8533CEA3}"/>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
        <p:nvSpPr>
          <p:cNvPr id="6" name="Textfeld 5">
            <a:extLst>
              <a:ext uri="{FF2B5EF4-FFF2-40B4-BE49-F238E27FC236}">
                <a16:creationId xmlns:a16="http://schemas.microsoft.com/office/drawing/2014/main" id="{8E810C76-89AB-4F31-C9EE-290C51AD9872}"/>
              </a:ext>
            </a:extLst>
          </p:cNvPr>
          <p:cNvSpPr txBox="1"/>
          <p:nvPr/>
        </p:nvSpPr>
        <p:spPr>
          <a:xfrm>
            <a:off x="8779928" y="304132"/>
            <a:ext cx="2894714" cy="892552"/>
          </a:xfrm>
          <a:prstGeom prst="rect">
            <a:avLst/>
          </a:prstGeom>
          <a:noFill/>
          <a:ln>
            <a:noFill/>
          </a:ln>
        </p:spPr>
        <p:txBody>
          <a:bodyPr wrap="square" rtlCol="0">
            <a:spAutoFit/>
          </a:bodyPr>
          <a:lstStyle/>
          <a:p>
            <a:r>
              <a:rPr lang="de-DE" sz="2000" dirty="0">
                <a:latin typeface="Futura Medium" panose="020B0602020204020303" pitchFamily="34" charset="-79"/>
                <a:cs typeface="Futura Medium" panose="020B0602020204020303" pitchFamily="34" charset="-79"/>
              </a:rPr>
              <a:t>Primarschule </a:t>
            </a:r>
            <a:r>
              <a:rPr lang="de-DE" sz="2000" dirty="0" err="1">
                <a:latin typeface="Futura Medium" panose="020B0602020204020303" pitchFamily="34" charset="-79"/>
                <a:cs typeface="Futura Medium" panose="020B0602020204020303" pitchFamily="34" charset="-79"/>
              </a:rPr>
              <a:t>Galgenen</a:t>
            </a:r>
            <a:endParaRPr lang="de-DE" sz="2000" dirty="0">
              <a:latin typeface="Futura Medium" panose="020B0602020204020303" pitchFamily="34" charset="-79"/>
              <a:cs typeface="Futura Medium" panose="020B0602020204020303" pitchFamily="34" charset="-79"/>
            </a:endParaRPr>
          </a:p>
          <a:p>
            <a:r>
              <a:rPr lang="de-DE" sz="1200" dirty="0">
                <a:latin typeface="Futura Medium" panose="020B0602020204020303" pitchFamily="34" charset="-79"/>
                <a:cs typeface="Futura Medium" panose="020B0602020204020303" pitchFamily="34" charset="-79"/>
              </a:rPr>
              <a:t>www.schule-galgenen.ch</a:t>
            </a:r>
          </a:p>
        </p:txBody>
      </p:sp>
      <p:sp>
        <p:nvSpPr>
          <p:cNvPr id="7" name="Titel 1">
            <a:extLst>
              <a:ext uri="{FF2B5EF4-FFF2-40B4-BE49-F238E27FC236}">
                <a16:creationId xmlns:a16="http://schemas.microsoft.com/office/drawing/2014/main" id="{D6E0398A-AFB0-2DFD-B69E-A6EF1FCBCDE8}"/>
              </a:ext>
            </a:extLst>
          </p:cNvPr>
          <p:cNvSpPr txBox="1">
            <a:spLocks/>
          </p:cNvSpPr>
          <p:nvPr/>
        </p:nvSpPr>
        <p:spPr>
          <a:xfrm>
            <a:off x="768532" y="952284"/>
            <a:ext cx="10515600" cy="1325563"/>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de-CH" sz="2400" dirty="0">
                <a:latin typeface="Century Gothic" panose="020B0502020202020204" pitchFamily="34" charset="0"/>
                <a:cs typeface="Futura Medium" panose="020B0602020204020303" pitchFamily="34" charset="-79"/>
              </a:rPr>
            </a:br>
            <a:br>
              <a:rPr lang="de-CH" sz="2400" dirty="0">
                <a:latin typeface="Century Gothic" panose="020B0502020202020204" pitchFamily="34" charset="0"/>
                <a:cs typeface="Futura Medium" panose="020B0602020204020303" pitchFamily="34" charset="-79"/>
              </a:rPr>
            </a:br>
            <a:r>
              <a:rPr lang="de-CH" sz="4000" dirty="0">
                <a:latin typeface="Century Gothic" panose="020B0502020202020204" pitchFamily="34" charset="0"/>
                <a:cs typeface="Futura Medium" panose="020B0602020204020303" pitchFamily="34" charset="-79"/>
              </a:rPr>
              <a:t>Informationsabend Primarschule </a:t>
            </a:r>
            <a:r>
              <a:rPr lang="de-CH" sz="4000" dirty="0" err="1">
                <a:latin typeface="Century Gothic" panose="020B0502020202020204" pitchFamily="34" charset="0"/>
                <a:cs typeface="Futura Medium" panose="020B0602020204020303" pitchFamily="34" charset="-79"/>
              </a:rPr>
              <a:t>Galgenen</a:t>
            </a:r>
            <a:endParaRPr lang="de-CH" sz="2400" dirty="0">
              <a:latin typeface="Century Gothic" panose="020B0502020202020204" pitchFamily="34" charset="0"/>
              <a:cs typeface="Futura Medium" panose="020B0602020204020303" pitchFamily="34" charset="-79"/>
            </a:endParaRPr>
          </a:p>
        </p:txBody>
      </p:sp>
      <p:pic>
        <p:nvPicPr>
          <p:cNvPr id="8" name="Grafik 7">
            <a:extLst>
              <a:ext uri="{FF2B5EF4-FFF2-40B4-BE49-F238E27FC236}">
                <a16:creationId xmlns:a16="http://schemas.microsoft.com/office/drawing/2014/main" id="{B91CA152-FB9C-B9D3-543B-07698486579C}"/>
              </a:ext>
            </a:extLst>
          </p:cNvPr>
          <p:cNvPicPr>
            <a:picLocks noChangeAspect="1"/>
          </p:cNvPicPr>
          <p:nvPr/>
        </p:nvPicPr>
        <p:blipFill>
          <a:blip r:embed="rId3"/>
          <a:stretch>
            <a:fillRect/>
          </a:stretch>
        </p:blipFill>
        <p:spPr>
          <a:xfrm>
            <a:off x="3909537" y="2538177"/>
            <a:ext cx="4372926" cy="3395129"/>
          </a:xfrm>
          <a:prstGeom prst="rect">
            <a:avLst/>
          </a:prstGeom>
        </p:spPr>
      </p:pic>
    </p:spTree>
    <p:extLst>
      <p:ext uri="{BB962C8B-B14F-4D97-AF65-F5344CB8AC3E}">
        <p14:creationId xmlns:p14="http://schemas.microsoft.com/office/powerpoint/2010/main" val="153037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4800" dirty="0">
                <a:solidFill>
                  <a:schemeClr val="bg1"/>
                </a:solidFill>
                <a:latin typeface="Century Gothic" panose="020B0502020202020204" pitchFamily="34" charset="0"/>
                <a:cs typeface="Helvetica Neue"/>
              </a:rPr>
              <a:t>Überfachliche Kompetenzen</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602160" y="1583311"/>
            <a:ext cx="10987680" cy="4798978"/>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sz="2200" dirty="0">
                <a:latin typeface="Century Gothic" panose="020B0502020202020204" pitchFamily="34" charset="0"/>
              </a:rPr>
              <a:t>In der Schule sind nicht nur die Leistungen in den einzelnen Fächern wichtig, sondern auch das Verhalten der Kinder. </a:t>
            </a:r>
          </a:p>
          <a:p>
            <a:r>
              <a:rPr lang="de-CH" sz="2200" dirty="0">
                <a:latin typeface="Century Gothic" panose="020B0502020202020204" pitchFamily="34" charset="0"/>
              </a:rPr>
              <a:t>Ab der ersten Klasse arbeiten wir an folgenden überfachlichen Kompetenzen:</a:t>
            </a:r>
          </a:p>
          <a:p>
            <a:r>
              <a:rPr lang="de-CH" sz="1600" b="1" dirty="0">
                <a:latin typeface="Century Gothic" panose="020B0502020202020204" pitchFamily="34" charset="0"/>
              </a:rPr>
              <a:t>Personale Kompetenzen</a:t>
            </a:r>
          </a:p>
          <a:p>
            <a:pPr lvl="1"/>
            <a:r>
              <a:rPr lang="de-CH" sz="1600" dirty="0">
                <a:effectLst/>
                <a:latin typeface="Century Gothic" panose="020B0502020202020204" pitchFamily="34" charset="0"/>
                <a:ea typeface="Calibri" panose="020F0502020204030204" pitchFamily="34" charset="0"/>
                <a:cs typeface="Arial" panose="020B0604020202020204" pitchFamily="34" charset="0"/>
              </a:rPr>
              <a:t>Selbstreflexion</a:t>
            </a:r>
            <a:r>
              <a:rPr lang="de-CH" sz="1600" dirty="0">
                <a:latin typeface="Century Gothic" panose="020B0502020202020204" pitchFamily="34" charset="0"/>
                <a:ea typeface="Calibri" panose="020F0502020204030204" pitchFamily="34" charset="0"/>
                <a:cs typeface="Arial" panose="020B0604020202020204" pitchFamily="34" charset="0"/>
              </a:rPr>
              <a:t>	</a:t>
            </a:r>
          </a:p>
          <a:p>
            <a:pPr lvl="1"/>
            <a:r>
              <a:rPr lang="de-CH" sz="1600" dirty="0">
                <a:effectLst/>
                <a:latin typeface="Century Gothic" panose="020B0502020202020204" pitchFamily="34" charset="0"/>
                <a:ea typeface="Calibri" panose="020F0502020204030204" pitchFamily="34" charset="0"/>
                <a:cs typeface="Arial" panose="020B0604020202020204" pitchFamily="34" charset="0"/>
              </a:rPr>
              <a:t>Selbständigkeit</a:t>
            </a:r>
          </a:p>
          <a:p>
            <a:pPr lvl="1"/>
            <a:r>
              <a:rPr lang="de-CH" sz="1600" dirty="0">
                <a:effectLst/>
                <a:latin typeface="Century Gothic" panose="020B0502020202020204" pitchFamily="34" charset="0"/>
                <a:ea typeface="Calibri" panose="020F0502020204030204" pitchFamily="34" charset="0"/>
                <a:cs typeface="Arial" panose="020B0604020202020204" pitchFamily="34" charset="0"/>
              </a:rPr>
              <a:t>Eigenständigkeit</a:t>
            </a:r>
            <a:endParaRPr lang="de-CH" sz="1400" dirty="0">
              <a:latin typeface="Century Gothic" panose="020B0502020202020204" pitchFamily="34" charset="0"/>
            </a:endParaRPr>
          </a:p>
          <a:p>
            <a:r>
              <a:rPr lang="de-CH" sz="1600" b="1" dirty="0">
                <a:latin typeface="Century Gothic" panose="020B0502020202020204" pitchFamily="34" charset="0"/>
              </a:rPr>
              <a:t>Soziale Kompetenzen</a:t>
            </a:r>
          </a:p>
          <a:p>
            <a:pPr lvl="1"/>
            <a:r>
              <a:rPr lang="de-CH" sz="1600" dirty="0">
                <a:latin typeface="Century Gothic" panose="020B0502020202020204" pitchFamily="34" charset="0"/>
                <a:ea typeface="Calibri" panose="020F0502020204030204" pitchFamily="34" charset="0"/>
              </a:rPr>
              <a:t>Dialog- und Kooperationsfähigkeit</a:t>
            </a:r>
          </a:p>
          <a:p>
            <a:pPr lvl="1"/>
            <a:r>
              <a:rPr lang="de-CH" sz="1600" dirty="0">
                <a:latin typeface="Century Gothic" panose="020B0502020202020204" pitchFamily="34" charset="0"/>
                <a:ea typeface="Calibri" panose="020F0502020204030204" pitchFamily="34" charset="0"/>
              </a:rPr>
              <a:t>Konfliktfähigkeit</a:t>
            </a:r>
          </a:p>
          <a:p>
            <a:pPr lvl="1"/>
            <a:r>
              <a:rPr lang="de-CH" sz="1600" dirty="0">
                <a:latin typeface="Century Gothic" panose="020B0502020202020204" pitchFamily="34" charset="0"/>
                <a:ea typeface="Calibri" panose="020F0502020204030204" pitchFamily="34" charset="0"/>
              </a:rPr>
              <a:t>Umgang mit Vielfalt</a:t>
            </a:r>
            <a:endParaRPr lang="de-CH" sz="1400" dirty="0">
              <a:latin typeface="Century Gothic" panose="020B0502020202020204" pitchFamily="34" charset="0"/>
            </a:endParaRPr>
          </a:p>
          <a:p>
            <a:r>
              <a:rPr lang="de-CH" sz="1600" b="1" dirty="0">
                <a:latin typeface="Century Gothic" panose="020B0502020202020204" pitchFamily="34" charset="0"/>
              </a:rPr>
              <a:t>Methodische Kompetenzen</a:t>
            </a:r>
          </a:p>
          <a:p>
            <a:pPr lvl="1"/>
            <a:r>
              <a:rPr lang="de-CH" sz="1600" dirty="0">
                <a:latin typeface="Century Gothic" panose="020B0502020202020204" pitchFamily="34" charset="0"/>
                <a:ea typeface="Calibri" panose="020F0502020204030204" pitchFamily="34" charset="0"/>
              </a:rPr>
              <a:t>Sprachfähigkeit</a:t>
            </a:r>
          </a:p>
          <a:p>
            <a:pPr lvl="1"/>
            <a:r>
              <a:rPr lang="de-CH" sz="1600" dirty="0">
                <a:latin typeface="Century Gothic" panose="020B0502020202020204" pitchFamily="34" charset="0"/>
                <a:ea typeface="Calibri" panose="020F0502020204030204" pitchFamily="34" charset="0"/>
              </a:rPr>
              <a:t>Informationen nutzen</a:t>
            </a:r>
          </a:p>
          <a:p>
            <a:pPr lvl="1"/>
            <a:r>
              <a:rPr lang="de-CH" sz="1600" dirty="0">
                <a:latin typeface="Century Gothic" panose="020B0502020202020204" pitchFamily="34" charset="0"/>
                <a:ea typeface="Calibri" panose="020F0502020204030204" pitchFamily="34" charset="0"/>
              </a:rPr>
              <a:t>Aufgaben und Probleme lösen</a:t>
            </a:r>
            <a:endParaRPr lang="de-CH" sz="1400" dirty="0">
              <a:latin typeface="Century Gothic" panose="020B0502020202020204" pitchFamily="34" charset="0"/>
            </a:endParaRPr>
          </a:p>
          <a:p>
            <a:pPr lvl="1"/>
            <a:endParaRPr lang="de-CH" dirty="0">
              <a:latin typeface="Century Gothic" panose="020B0502020202020204" pitchFamily="34" charset="0"/>
            </a:endParaRPr>
          </a:p>
          <a:p>
            <a:pPr marL="457200" lvl="1" indent="0">
              <a:buNone/>
            </a:pPr>
            <a:endParaRPr lang="de-CH" dirty="0">
              <a:latin typeface="Century Gothic" panose="020B0502020202020204" pitchFamily="34" charset="0"/>
            </a:endParaRP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43771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pic>
        <p:nvPicPr>
          <p:cNvPr id="4" name="Grafik 3">
            <a:extLst>
              <a:ext uri="{FF2B5EF4-FFF2-40B4-BE49-F238E27FC236}">
                <a16:creationId xmlns:a16="http://schemas.microsoft.com/office/drawing/2014/main" id="{8CB16DE3-CE15-6CEC-425A-727A5A7C15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1433" y="3265818"/>
            <a:ext cx="3538407" cy="3116471"/>
          </a:xfrm>
          <a:prstGeom prst="rect">
            <a:avLst/>
          </a:prstGeom>
        </p:spPr>
      </p:pic>
    </p:spTree>
    <p:extLst>
      <p:ext uri="{BB962C8B-B14F-4D97-AF65-F5344CB8AC3E}">
        <p14:creationId xmlns:p14="http://schemas.microsoft.com/office/powerpoint/2010/main" val="21609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800" dirty="0">
              <a:solidFill>
                <a:schemeClr val="tx1"/>
              </a:solidFill>
              <a:latin typeface="Century Gothic" panose="020B0502020202020204" pitchFamily="34" charset="0"/>
              <a:cs typeface="Helvetica Neue"/>
            </a:endParaRPr>
          </a:p>
        </p:txBody>
      </p:sp>
      <p:pic>
        <p:nvPicPr>
          <p:cNvPr id="2" name="Inhaltsplatzhalter 9">
            <a:extLst>
              <a:ext uri="{FF2B5EF4-FFF2-40B4-BE49-F238E27FC236}">
                <a16:creationId xmlns:a16="http://schemas.microsoft.com/office/drawing/2014/main" id="{C1974767-3A5A-7FD8-B3ED-33EED4A513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48996" y="3363264"/>
            <a:ext cx="4063803" cy="2709202"/>
          </a:xfrm>
          <a:prstGeom prst="rect">
            <a:avLst/>
          </a:prstGeom>
        </p:spPr>
      </p:pic>
    </p:spTree>
    <p:extLst>
      <p:ext uri="{BB962C8B-B14F-4D97-AF65-F5344CB8AC3E}">
        <p14:creationId xmlns:p14="http://schemas.microsoft.com/office/powerpoint/2010/main" val="1067099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5400" dirty="0">
                <a:solidFill>
                  <a:schemeClr val="bg1"/>
                </a:solidFill>
                <a:latin typeface="Century Gothic" panose="020B0502020202020204" pitchFamily="34" charset="0"/>
                <a:cs typeface="Helvetica Neue"/>
              </a:rPr>
              <a:t>Stundenplan</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838200" y="1839011"/>
            <a:ext cx="10515600" cy="4351338"/>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dirty="0">
                <a:latin typeface="Century Gothic" panose="020B0502020202020204" pitchFamily="34" charset="0"/>
              </a:rPr>
              <a:t>Klassenzuteilung</a:t>
            </a:r>
          </a:p>
          <a:p>
            <a:pPr lvl="1"/>
            <a:r>
              <a:rPr lang="de-CH" dirty="0">
                <a:latin typeface="Century Gothic" panose="020B0502020202020204" pitchFamily="34" charset="0"/>
              </a:rPr>
              <a:t>Einteilung Schulhaus durch Schulrat</a:t>
            </a:r>
          </a:p>
          <a:p>
            <a:pPr lvl="1"/>
            <a:r>
              <a:rPr lang="de-CH" dirty="0">
                <a:latin typeface="Century Gothic" panose="020B0502020202020204" pitchFamily="34" charset="0"/>
                <a:sym typeface="Wingdings" pitchFamily="2" charset="2"/>
              </a:rPr>
              <a:t>Klasseneinteilung durch GSL  Mai 2026</a:t>
            </a:r>
          </a:p>
          <a:p>
            <a:pPr lvl="1">
              <a:buFont typeface="Wingdings" pitchFamily="2" charset="2"/>
              <a:buChar char="à"/>
            </a:pPr>
            <a:r>
              <a:rPr lang="de-CH" dirty="0">
                <a:latin typeface="Century Gothic" panose="020B0502020202020204" pitchFamily="34" charset="0"/>
                <a:sym typeface="Wingdings" pitchFamily="2" charset="2"/>
              </a:rPr>
              <a:t>Weitere Infos wie Gruppeneinteilung / Alternierungslektionen folgen am 11. Juni 2026 – Übergabestunde</a:t>
            </a:r>
          </a:p>
          <a:p>
            <a:pPr marL="457200" lvl="1" indent="0">
              <a:buNone/>
            </a:pPr>
            <a:endParaRPr lang="de-CH" dirty="0">
              <a:latin typeface="Century Gothic" panose="020B0502020202020204" pitchFamily="34" charset="0"/>
              <a:sym typeface="Wingdings" pitchFamily="2" charset="2"/>
            </a:endParaRPr>
          </a:p>
          <a:p>
            <a:r>
              <a:rPr lang="de-CH" dirty="0">
                <a:latin typeface="Century Gothic" panose="020B0502020202020204" pitchFamily="34" charset="0"/>
              </a:rPr>
              <a:t>Fächer</a:t>
            </a:r>
          </a:p>
          <a:p>
            <a:pPr lvl="1"/>
            <a:r>
              <a:rPr lang="de-CH" dirty="0">
                <a:latin typeface="Century Gothic" panose="020B0502020202020204" pitchFamily="34" charset="0"/>
                <a:sym typeface="Wingdings" pitchFamily="2" charset="2"/>
              </a:rPr>
              <a:t>Mathematik, Deutsch, NMG, Musik, BG  müssen nicht im Stundenplan ersichtlich sein - wird als Unterricht aufgelistet.</a:t>
            </a:r>
          </a:p>
          <a:p>
            <a:pPr lvl="1"/>
            <a:r>
              <a:rPr lang="de-CH" dirty="0">
                <a:latin typeface="Century Gothic" panose="020B0502020202020204" pitchFamily="34" charset="0"/>
                <a:sym typeface="Wingdings" pitchFamily="2" charset="2"/>
              </a:rPr>
              <a:t>Bewegung und Sport, TTG  sind ersichtlich</a:t>
            </a:r>
            <a:endParaRPr lang="de-CH" dirty="0">
              <a:latin typeface="Century Gothic" panose="020B0502020202020204" pitchFamily="34" charset="0"/>
            </a:endParaRPr>
          </a:p>
          <a:p>
            <a:pPr marL="457200" lvl="1" indent="0">
              <a:buNone/>
            </a:pPr>
            <a:endParaRPr lang="de-CH" dirty="0">
              <a:latin typeface="Century Gothic" panose="020B0502020202020204" pitchFamily="34" charset="0"/>
            </a:endParaRP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Tree>
    <p:extLst>
      <p:ext uri="{BB962C8B-B14F-4D97-AF65-F5344CB8AC3E}">
        <p14:creationId xmlns:p14="http://schemas.microsoft.com/office/powerpoint/2010/main" val="3097316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5400" dirty="0">
                <a:solidFill>
                  <a:schemeClr val="bg1"/>
                </a:solidFill>
                <a:latin typeface="Century Gothic" panose="020B0502020202020204" pitchFamily="34" charset="0"/>
                <a:cs typeface="Helvetica Neue"/>
              </a:rPr>
              <a:t>Stundenplan</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838200" y="1699060"/>
            <a:ext cx="10515600" cy="4798978"/>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dirty="0">
                <a:latin typeface="Century Gothic" panose="020B0502020202020204" pitchFamily="34" charset="0"/>
              </a:rPr>
              <a:t>Schwimmen</a:t>
            </a:r>
          </a:p>
          <a:p>
            <a:pPr lvl="1"/>
            <a:r>
              <a:rPr lang="de-CH" dirty="0">
                <a:latin typeface="Century Gothic" panose="020B0502020202020204" pitchFamily="34" charset="0"/>
              </a:rPr>
              <a:t>Blockweise </a:t>
            </a:r>
            <a:r>
              <a:rPr lang="de-CH" dirty="0">
                <a:latin typeface="Century Gothic" panose="020B0502020202020204" pitchFamily="34" charset="0"/>
                <a:sym typeface="Wingdings" pitchFamily="2" charset="2"/>
              </a:rPr>
              <a:t> 3 bis 4 Mal nacheinander</a:t>
            </a:r>
          </a:p>
          <a:p>
            <a:pPr marL="457200" lvl="1" indent="0">
              <a:buNone/>
            </a:pPr>
            <a:endParaRPr lang="de-CH" dirty="0">
              <a:latin typeface="Century Gothic" panose="020B0502020202020204" pitchFamily="34" charset="0"/>
              <a:sym typeface="Wingdings" pitchFamily="2" charset="2"/>
            </a:endParaRPr>
          </a:p>
          <a:p>
            <a:r>
              <a:rPr lang="de-CH" dirty="0">
                <a:latin typeface="Century Gothic" panose="020B0502020202020204" pitchFamily="34" charset="0"/>
              </a:rPr>
              <a:t>Religion</a:t>
            </a:r>
          </a:p>
          <a:p>
            <a:pPr lvl="1"/>
            <a:r>
              <a:rPr lang="de-CH" dirty="0">
                <a:latin typeface="Century Gothic" panose="020B0502020202020204" pitchFamily="34" charset="0"/>
              </a:rPr>
              <a:t>Ist unabhängig von der Schule</a:t>
            </a:r>
          </a:p>
          <a:p>
            <a:pPr lvl="1"/>
            <a:r>
              <a:rPr lang="de-CH" dirty="0">
                <a:latin typeface="Century Gothic" panose="020B0502020202020204" pitchFamily="34" charset="0"/>
              </a:rPr>
              <a:t>Abmeldungen, Fragen nicht via Klassenlehrperson </a:t>
            </a:r>
            <a:r>
              <a:rPr lang="de-CH" dirty="0">
                <a:latin typeface="Century Gothic" panose="020B0502020202020204" pitchFamily="34" charset="0"/>
                <a:sym typeface="Wingdings" pitchFamily="2" charset="2"/>
              </a:rPr>
              <a:t> direkt bei zugeteilter Religionslehrperson</a:t>
            </a:r>
          </a:p>
          <a:p>
            <a:pPr marL="457200" lvl="1" indent="0">
              <a:buNone/>
            </a:pPr>
            <a:endParaRPr lang="de-CH" dirty="0">
              <a:latin typeface="Century Gothic" panose="020B0502020202020204" pitchFamily="34" charset="0"/>
              <a:sym typeface="Wingdings" pitchFamily="2" charset="2"/>
            </a:endParaRPr>
          </a:p>
          <a:p>
            <a:pPr marL="138113" lvl="1" indent="0">
              <a:buNone/>
            </a:pPr>
            <a:r>
              <a:rPr lang="de-CH" dirty="0">
                <a:latin typeface="Century Gothic" panose="020B0502020202020204" pitchFamily="34" charset="0"/>
                <a:sym typeface="Wingdings" pitchFamily="2" charset="2"/>
              </a:rPr>
              <a:t> Ihr Kind erhält den Stundenplan am Übergabetag und weitere Informationen erhalten Sie am Elternabend. </a:t>
            </a:r>
            <a:endParaRPr lang="de-CH" dirty="0">
              <a:latin typeface="Century Gothic" panose="020B0502020202020204" pitchFamily="34" charset="0"/>
            </a:endParaRPr>
          </a:p>
          <a:p>
            <a:pPr lvl="1"/>
            <a:endParaRPr lang="de-CH" dirty="0">
              <a:latin typeface="Century Gothic" panose="020B0502020202020204" pitchFamily="34" charset="0"/>
            </a:endParaRPr>
          </a:p>
          <a:p>
            <a:pPr marL="457200" lvl="1" indent="0">
              <a:buNone/>
            </a:pPr>
            <a:endParaRPr lang="de-CH" dirty="0">
              <a:latin typeface="Century Gothic" panose="020B0502020202020204" pitchFamily="34" charset="0"/>
            </a:endParaRP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495589"/>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pic>
        <p:nvPicPr>
          <p:cNvPr id="5" name="Inhaltsplatzhalter 9">
            <a:extLst>
              <a:ext uri="{FF2B5EF4-FFF2-40B4-BE49-F238E27FC236}">
                <a16:creationId xmlns:a16="http://schemas.microsoft.com/office/drawing/2014/main" id="{F91D4C2D-4A2D-378D-2F99-B5CFB72F7B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93799" y="1699060"/>
            <a:ext cx="2160001" cy="1440000"/>
          </a:xfrm>
          <a:prstGeom prst="rect">
            <a:avLst/>
          </a:prstGeom>
        </p:spPr>
      </p:pic>
    </p:spTree>
    <p:extLst>
      <p:ext uri="{BB962C8B-B14F-4D97-AF65-F5344CB8AC3E}">
        <p14:creationId xmlns:p14="http://schemas.microsoft.com/office/powerpoint/2010/main" val="1762846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800" dirty="0">
              <a:solidFill>
                <a:schemeClr val="tx1"/>
              </a:solidFill>
              <a:latin typeface="Century Gothic" panose="020B0502020202020204" pitchFamily="34" charset="0"/>
              <a:cs typeface="Helvetica Neue"/>
            </a:endParaRPr>
          </a:p>
        </p:txBody>
      </p:sp>
      <p:pic>
        <p:nvPicPr>
          <p:cNvPr id="9" name="Inhaltsplatzhalter 8">
            <a:extLst>
              <a:ext uri="{FF2B5EF4-FFF2-40B4-BE49-F238E27FC236}">
                <a16:creationId xmlns:a16="http://schemas.microsoft.com/office/drawing/2014/main" id="{BFC9EBBD-46CC-86A1-AAD8-1E8DA99EF6AC}"/>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9246" y="2824377"/>
            <a:ext cx="4657166" cy="3104777"/>
          </a:xfrm>
          <a:prstGeom prst="rect">
            <a:avLst/>
          </a:prstGeom>
        </p:spPr>
      </p:pic>
    </p:spTree>
    <p:extLst>
      <p:ext uri="{BB962C8B-B14F-4D97-AF65-F5344CB8AC3E}">
        <p14:creationId xmlns:p14="http://schemas.microsoft.com/office/powerpoint/2010/main" val="2775647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4800" dirty="0">
                <a:solidFill>
                  <a:schemeClr val="bg1"/>
                </a:solidFill>
                <a:latin typeface="Century Gothic" panose="020B0502020202020204" pitchFamily="34" charset="0"/>
                <a:cs typeface="Helvetica Neue"/>
              </a:rPr>
              <a:t>Beurteilung / Standortgespräch</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602160" y="1686248"/>
            <a:ext cx="10987680" cy="4174621"/>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sz="2200" dirty="0">
                <a:latin typeface="Century Gothic" panose="020B0502020202020204" pitchFamily="34" charset="0"/>
              </a:rPr>
              <a:t>Seit dem Schuljahr 2023/2024 </a:t>
            </a:r>
            <a:r>
              <a:rPr lang="de-CH" sz="2200" dirty="0">
                <a:latin typeface="Century Gothic" panose="020B0502020202020204" pitchFamily="34" charset="0"/>
                <a:sym typeface="Wingdings" pitchFamily="2" charset="2"/>
              </a:rPr>
              <a:t> im Kanton Schwyz neues Beurteilungsreglement</a:t>
            </a:r>
          </a:p>
          <a:p>
            <a:pPr marL="0" indent="0">
              <a:buNone/>
            </a:pPr>
            <a:endParaRPr lang="de-CH" sz="2200" dirty="0">
              <a:latin typeface="Century Gothic" panose="020B0502020202020204" pitchFamily="34" charset="0"/>
              <a:sym typeface="Wingdings" pitchFamily="2" charset="2"/>
            </a:endParaRPr>
          </a:p>
          <a:p>
            <a:r>
              <a:rPr lang="de-CH" sz="2200" dirty="0">
                <a:latin typeface="Century Gothic" panose="020B0502020202020204" pitchFamily="34" charset="0"/>
                <a:sym typeface="Wingdings" pitchFamily="2" charset="2"/>
              </a:rPr>
              <a:t>Jährlich zwischen Oktober und März obligatorisches Standortgespräch</a:t>
            </a:r>
          </a:p>
          <a:p>
            <a:pPr>
              <a:buFont typeface="Wingdings" pitchFamily="2" charset="2"/>
              <a:buChar char="à"/>
            </a:pPr>
            <a:r>
              <a:rPr lang="de-CH" sz="2200" dirty="0">
                <a:latin typeface="Century Gothic" panose="020B0502020202020204" pitchFamily="34" charset="0"/>
                <a:sym typeface="Wingdings" pitchFamily="2" charset="2"/>
              </a:rPr>
              <a:t> Eltern und Kind nehmen daran teil.</a:t>
            </a:r>
          </a:p>
          <a:p>
            <a:pPr>
              <a:buFont typeface="Wingdings" pitchFamily="2" charset="2"/>
              <a:buChar char="à"/>
            </a:pPr>
            <a:endParaRPr lang="de-CH" sz="2200" dirty="0">
              <a:latin typeface="Century Gothic" panose="020B0502020202020204" pitchFamily="34" charset="0"/>
              <a:sym typeface="Wingdings" pitchFamily="2" charset="2"/>
            </a:endParaRPr>
          </a:p>
          <a:p>
            <a:r>
              <a:rPr lang="de-CH" sz="2200" dirty="0">
                <a:latin typeface="Century Gothic" panose="020B0502020202020204" pitchFamily="34" charset="0"/>
                <a:sym typeface="Wingdings" pitchFamily="2" charset="2"/>
              </a:rPr>
              <a:t>Noten erst ab der dritten Klasse</a:t>
            </a:r>
          </a:p>
          <a:p>
            <a:r>
              <a:rPr lang="de-CH" sz="2200" dirty="0">
                <a:latin typeface="Century Gothic" panose="020B0502020202020204" pitchFamily="34" charset="0"/>
                <a:sym typeface="Wingdings" pitchFamily="2" charset="2"/>
              </a:rPr>
              <a:t>Ende des Schuljahres erfolgt ein Jahreszeugnis mit personalen</a:t>
            </a:r>
          </a:p>
          <a:p>
            <a:pPr marL="0" indent="0">
              <a:buNone/>
            </a:pPr>
            <a:r>
              <a:rPr lang="de-CH" sz="2200" dirty="0">
                <a:latin typeface="Century Gothic" panose="020B0502020202020204" pitchFamily="34" charset="0"/>
                <a:sym typeface="Wingdings" pitchFamily="2" charset="2"/>
              </a:rPr>
              <a:t> Kompetenzen</a:t>
            </a:r>
            <a:endParaRPr lang="de-CH" dirty="0">
              <a:latin typeface="Century Gothic" panose="020B0502020202020204" pitchFamily="34" charset="0"/>
            </a:endParaRPr>
          </a:p>
          <a:p>
            <a:pPr marL="457200" lvl="1" indent="0">
              <a:buNone/>
            </a:pPr>
            <a:endParaRPr lang="de-CH" dirty="0">
              <a:latin typeface="Century Gothic" panose="020B0502020202020204" pitchFamily="34" charset="0"/>
            </a:endParaRP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472434"/>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pic>
        <p:nvPicPr>
          <p:cNvPr id="5" name="Grafik 4">
            <a:extLst>
              <a:ext uri="{FF2B5EF4-FFF2-40B4-BE49-F238E27FC236}">
                <a16:creationId xmlns:a16="http://schemas.microsoft.com/office/drawing/2014/main" id="{36ED1255-9323-E424-F2CD-AE97638229CC}"/>
              </a:ext>
            </a:extLst>
          </p:cNvPr>
          <p:cNvPicPr>
            <a:picLocks noChangeAspect="1"/>
          </p:cNvPicPr>
          <p:nvPr/>
        </p:nvPicPr>
        <p:blipFill>
          <a:blip r:embed="rId4"/>
          <a:stretch>
            <a:fillRect/>
          </a:stretch>
        </p:blipFill>
        <p:spPr>
          <a:xfrm>
            <a:off x="9461240" y="3638481"/>
            <a:ext cx="2427498" cy="2743808"/>
          </a:xfrm>
          <a:prstGeom prst="rect">
            <a:avLst/>
          </a:prstGeom>
        </p:spPr>
      </p:pic>
    </p:spTree>
    <p:extLst>
      <p:ext uri="{BB962C8B-B14F-4D97-AF65-F5344CB8AC3E}">
        <p14:creationId xmlns:p14="http://schemas.microsoft.com/office/powerpoint/2010/main" val="625838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rotWithShape="1">
          <a:blip r:embed="rId2">
            <a:extLst>
              <a:ext uri="{28A0092B-C50C-407E-A947-70E740481C1C}">
                <a14:useLocalDpi xmlns:a14="http://schemas.microsoft.com/office/drawing/2010/main" val="0"/>
              </a:ext>
            </a:extLst>
          </a:blip>
          <a:srcRect l="1" r="-224" b="3376"/>
          <a:stretch/>
        </p:blipFill>
        <p:spPr>
          <a:xfrm>
            <a:off x="1279002" y="613484"/>
            <a:ext cx="9633995" cy="5621764"/>
          </a:xfrm>
          <a:prstGeom prst="rect">
            <a:avLst/>
          </a:prstGeom>
        </p:spPr>
      </p:pic>
      <p:sp>
        <p:nvSpPr>
          <p:cNvPr id="4" name="Rectangle 4"/>
          <p:cNvSpPr/>
          <p:nvPr/>
        </p:nvSpPr>
        <p:spPr>
          <a:xfrm>
            <a:off x="-802598" y="2692119"/>
            <a:ext cx="8102144"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000" dirty="0">
              <a:solidFill>
                <a:schemeClr val="tx1"/>
              </a:solidFill>
              <a:latin typeface="Helvetica Neue"/>
              <a:cs typeface="Helvetica Neue"/>
            </a:endParaRPr>
          </a:p>
        </p:txBody>
      </p:sp>
    </p:spTree>
    <p:extLst>
      <p:ext uri="{BB962C8B-B14F-4D97-AF65-F5344CB8AC3E}">
        <p14:creationId xmlns:p14="http://schemas.microsoft.com/office/powerpoint/2010/main" val="2145761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r>
              <a:rPr lang="de-CH" sz="4800" dirty="0">
                <a:solidFill>
                  <a:schemeClr val="tx1"/>
                </a:solidFill>
                <a:latin typeface="Century Gothic" panose="020B0502020202020204" pitchFamily="34" charset="0"/>
                <a:cs typeface="Helvetica Neue"/>
              </a:rPr>
              <a:t>Inhalt</a:t>
            </a:r>
          </a:p>
        </p:txBody>
      </p:sp>
    </p:spTree>
    <p:extLst>
      <p:ext uri="{BB962C8B-B14F-4D97-AF65-F5344CB8AC3E}">
        <p14:creationId xmlns:p14="http://schemas.microsoft.com/office/powerpoint/2010/main" val="2575228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6000" dirty="0">
                <a:solidFill>
                  <a:schemeClr val="bg1"/>
                </a:solidFill>
                <a:latin typeface="Century Gothic" panose="020B0502020202020204" pitchFamily="34" charset="0"/>
                <a:cs typeface="Helvetica Neue"/>
              </a:rPr>
              <a:t>Inhalt</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838200" y="2270517"/>
            <a:ext cx="10515600" cy="3970423"/>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de-CH" sz="2400" dirty="0">
                <a:latin typeface="Century Gothic" panose="020B0502020202020204" pitchFamily="34" charset="0"/>
              </a:rPr>
              <a:t>Übertritt KG in die Schule</a:t>
            </a:r>
          </a:p>
          <a:p>
            <a:pPr>
              <a:lnSpc>
                <a:spcPct val="150000"/>
              </a:lnSpc>
            </a:pPr>
            <a:r>
              <a:rPr lang="de-CH" sz="2400" dirty="0">
                <a:latin typeface="Century Gothic" panose="020B0502020202020204" pitchFamily="34" charset="0"/>
              </a:rPr>
              <a:t>Schulweg</a:t>
            </a:r>
          </a:p>
          <a:p>
            <a:pPr>
              <a:lnSpc>
                <a:spcPct val="150000"/>
              </a:lnSpc>
            </a:pPr>
            <a:r>
              <a:rPr lang="de-CH" sz="2400" dirty="0">
                <a:latin typeface="Century Gothic" panose="020B0502020202020204" pitchFamily="34" charset="0"/>
              </a:rPr>
              <a:t>Fachliche und überfachliche Kompetenzen</a:t>
            </a:r>
          </a:p>
          <a:p>
            <a:pPr>
              <a:lnSpc>
                <a:spcPct val="150000"/>
              </a:lnSpc>
            </a:pPr>
            <a:r>
              <a:rPr lang="de-CH" sz="2400" dirty="0">
                <a:latin typeface="Century Gothic" panose="020B0502020202020204" pitchFamily="34" charset="0"/>
              </a:rPr>
              <a:t>Stundenplan</a:t>
            </a:r>
          </a:p>
          <a:p>
            <a:pPr>
              <a:lnSpc>
                <a:spcPct val="150000"/>
              </a:lnSpc>
            </a:pPr>
            <a:r>
              <a:rPr lang="de-CH" sz="2400" dirty="0">
                <a:latin typeface="Century Gothic" panose="020B0502020202020204" pitchFamily="34" charset="0"/>
              </a:rPr>
              <a:t>Beurteilung / Standortgespräch</a:t>
            </a: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
        <p:nvSpPr>
          <p:cNvPr id="9" name="Textfeld 8">
            <a:extLst>
              <a:ext uri="{FF2B5EF4-FFF2-40B4-BE49-F238E27FC236}">
                <a16:creationId xmlns:a16="http://schemas.microsoft.com/office/drawing/2014/main" id="{4A83D331-252B-FD81-DB92-0ABF91073F89}"/>
              </a:ext>
            </a:extLst>
          </p:cNvPr>
          <p:cNvSpPr txBox="1"/>
          <p:nvPr/>
        </p:nvSpPr>
        <p:spPr>
          <a:xfrm>
            <a:off x="9433602" y="1634732"/>
            <a:ext cx="2872474" cy="507831"/>
          </a:xfrm>
          <a:prstGeom prst="rect">
            <a:avLst/>
          </a:prstGeom>
          <a:noFill/>
          <a:ln>
            <a:noFill/>
          </a:ln>
        </p:spPr>
        <p:txBody>
          <a:bodyPr wrap="square" rtlCol="0">
            <a:spAutoFit/>
          </a:bodyPr>
          <a:lstStyle/>
          <a:p>
            <a:r>
              <a:rPr lang="de-DE" sz="1600" dirty="0">
                <a:latin typeface="Futura Medium" panose="020B0602020204020303" pitchFamily="34" charset="-79"/>
                <a:cs typeface="Futura Medium" panose="020B0602020204020303" pitchFamily="34" charset="-79"/>
              </a:rPr>
              <a:t>     Primarschule </a:t>
            </a:r>
            <a:r>
              <a:rPr lang="de-DE" sz="1600" dirty="0" err="1">
                <a:latin typeface="Futura Medium" panose="020B0602020204020303" pitchFamily="34" charset="-79"/>
                <a:cs typeface="Futura Medium" panose="020B0602020204020303" pitchFamily="34" charset="-79"/>
              </a:rPr>
              <a:t>Galgenen</a:t>
            </a:r>
            <a:endParaRPr lang="de-DE" sz="1600" dirty="0">
              <a:latin typeface="Futura Medium" panose="020B0602020204020303" pitchFamily="34" charset="-79"/>
              <a:cs typeface="Futura Medium" panose="020B0602020204020303" pitchFamily="34" charset="-79"/>
            </a:endParaRPr>
          </a:p>
          <a:p>
            <a:r>
              <a:rPr lang="de-DE" sz="1050" dirty="0">
                <a:latin typeface="Futura Medium" panose="020B0602020204020303" pitchFamily="34" charset="-79"/>
                <a:cs typeface="Futura Medium" panose="020B0602020204020303" pitchFamily="34" charset="-79"/>
              </a:rPr>
              <a:t>		 </a:t>
            </a:r>
            <a:r>
              <a:rPr lang="de-DE" sz="1050" dirty="0" err="1">
                <a:latin typeface="Futura Medium" panose="020B0602020204020303" pitchFamily="34" charset="-79"/>
                <a:cs typeface="Futura Medium" panose="020B0602020204020303" pitchFamily="34" charset="-79"/>
              </a:rPr>
              <a:t>www.schule-galgenen.ch</a:t>
            </a:r>
            <a:endParaRPr lang="de-DE" sz="105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2414422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800" dirty="0">
              <a:solidFill>
                <a:schemeClr val="tx1"/>
              </a:solidFill>
              <a:latin typeface="Century Gothic" panose="020B0502020202020204" pitchFamily="34" charset="0"/>
              <a:cs typeface="Helvetica Neue"/>
            </a:endParaRPr>
          </a:p>
        </p:txBody>
      </p:sp>
      <p:pic>
        <p:nvPicPr>
          <p:cNvPr id="2" name="Grafik 1">
            <a:extLst>
              <a:ext uri="{FF2B5EF4-FFF2-40B4-BE49-F238E27FC236}">
                <a16:creationId xmlns:a16="http://schemas.microsoft.com/office/drawing/2014/main" id="{F24889CF-6B62-E64B-72B3-F8EBDF499BB5}"/>
              </a:ext>
            </a:extLst>
          </p:cNvPr>
          <p:cNvPicPr>
            <a:picLocks noChangeAspect="1"/>
          </p:cNvPicPr>
          <p:nvPr/>
        </p:nvPicPr>
        <p:blipFill>
          <a:blip r:embed="rId2"/>
          <a:stretch>
            <a:fillRect/>
          </a:stretch>
        </p:blipFill>
        <p:spPr>
          <a:xfrm>
            <a:off x="660109" y="2824377"/>
            <a:ext cx="5615798" cy="3299281"/>
          </a:xfrm>
          <a:prstGeom prst="rect">
            <a:avLst/>
          </a:prstGeom>
        </p:spPr>
      </p:pic>
    </p:spTree>
    <p:extLst>
      <p:ext uri="{BB962C8B-B14F-4D97-AF65-F5344CB8AC3E}">
        <p14:creationId xmlns:p14="http://schemas.microsoft.com/office/powerpoint/2010/main" val="843300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5400" dirty="0">
                <a:solidFill>
                  <a:schemeClr val="bg1"/>
                </a:solidFill>
                <a:latin typeface="Century Gothic" panose="020B0502020202020204" pitchFamily="34" charset="0"/>
                <a:cs typeface="Helvetica Neue"/>
              </a:rPr>
              <a:t>Übertritt KG in die Schule</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353016" y="1825625"/>
            <a:ext cx="11000783" cy="4428700"/>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de-CH" dirty="0">
                <a:latin typeface="Century Gothic" panose="020B0502020202020204" pitchFamily="34" charset="0"/>
              </a:rPr>
              <a:t>Anforderungen an das Kind:</a:t>
            </a:r>
          </a:p>
          <a:p>
            <a:pPr lvl="1">
              <a:lnSpc>
                <a:spcPct val="100000"/>
              </a:lnSpc>
            </a:pPr>
            <a:r>
              <a:rPr lang="de-CH" dirty="0">
                <a:latin typeface="Century Gothic" panose="020B0502020202020204" pitchFamily="34" charset="0"/>
              </a:rPr>
              <a:t>Reife</a:t>
            </a:r>
          </a:p>
          <a:p>
            <a:pPr lvl="1">
              <a:lnSpc>
                <a:spcPct val="100000"/>
              </a:lnSpc>
            </a:pPr>
            <a:r>
              <a:rPr lang="de-CH" dirty="0">
                <a:latin typeface="Century Gothic" panose="020B0502020202020204" pitchFamily="34" charset="0"/>
              </a:rPr>
              <a:t>Einschulungsalter</a:t>
            </a:r>
          </a:p>
          <a:p>
            <a:pPr lvl="1">
              <a:lnSpc>
                <a:spcPct val="100000"/>
              </a:lnSpc>
            </a:pPr>
            <a:r>
              <a:rPr lang="de-CH" dirty="0">
                <a:latin typeface="Century Gothic" panose="020B0502020202020204" pitchFamily="34" charset="0"/>
              </a:rPr>
              <a:t>Interesse für die Schule</a:t>
            </a:r>
          </a:p>
          <a:p>
            <a:pPr lvl="1">
              <a:lnSpc>
                <a:spcPct val="100000"/>
              </a:lnSpc>
            </a:pPr>
            <a:r>
              <a:rPr lang="de-CH" dirty="0">
                <a:latin typeface="Century Gothic" panose="020B0502020202020204" pitchFamily="34" charset="0"/>
              </a:rPr>
              <a:t>Bedürfnisse</a:t>
            </a:r>
          </a:p>
          <a:p>
            <a:pPr lvl="1">
              <a:lnSpc>
                <a:spcPct val="100000"/>
              </a:lnSpc>
            </a:pPr>
            <a:r>
              <a:rPr lang="de-CH" dirty="0">
                <a:latin typeface="Century Gothic" panose="020B0502020202020204" pitchFamily="34" charset="0"/>
              </a:rPr>
              <a:t>Konzentrationsdauer</a:t>
            </a:r>
          </a:p>
          <a:p>
            <a:pPr lvl="1">
              <a:lnSpc>
                <a:spcPct val="100000"/>
              </a:lnSpc>
            </a:pPr>
            <a:r>
              <a:rPr lang="de-CH" dirty="0">
                <a:latin typeface="Century Gothic" panose="020B0502020202020204" pitchFamily="34" charset="0"/>
              </a:rPr>
              <a:t>Durchhaltevermögen</a:t>
            </a:r>
          </a:p>
          <a:p>
            <a:pPr lvl="1">
              <a:lnSpc>
                <a:spcPct val="100000"/>
              </a:lnSpc>
            </a:pPr>
            <a:r>
              <a:rPr lang="de-CH" dirty="0">
                <a:latin typeface="Century Gothic" panose="020B0502020202020204" pitchFamily="34" charset="0"/>
              </a:rPr>
              <a:t>Klassen- und Gruppengrösse</a:t>
            </a:r>
          </a:p>
          <a:p>
            <a:pPr lvl="1">
              <a:lnSpc>
                <a:spcPct val="100000"/>
              </a:lnSpc>
            </a:pPr>
            <a:r>
              <a:rPr lang="de-CH" b="1" dirty="0">
                <a:latin typeface="Century Gothic" panose="020B0502020202020204" pitchFamily="34" charset="0"/>
              </a:rPr>
              <a:t>Kann für sich selbst sorgen</a:t>
            </a:r>
          </a:p>
          <a:p>
            <a:pPr marL="457200" lvl="1" indent="0">
              <a:buNone/>
            </a:pPr>
            <a:endParaRPr lang="de-CH" dirty="0"/>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Tree>
    <p:extLst>
      <p:ext uri="{BB962C8B-B14F-4D97-AF65-F5344CB8AC3E}">
        <p14:creationId xmlns:p14="http://schemas.microsoft.com/office/powerpoint/2010/main" val="1923504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800" dirty="0">
              <a:solidFill>
                <a:schemeClr val="tx1"/>
              </a:solidFill>
              <a:latin typeface="Century Gothic" panose="020B0502020202020204" pitchFamily="34" charset="0"/>
              <a:cs typeface="Helvetica Neue"/>
            </a:endParaRPr>
          </a:p>
        </p:txBody>
      </p:sp>
      <p:pic>
        <p:nvPicPr>
          <p:cNvPr id="2" name="Grafik 1">
            <a:extLst>
              <a:ext uri="{FF2B5EF4-FFF2-40B4-BE49-F238E27FC236}">
                <a16:creationId xmlns:a16="http://schemas.microsoft.com/office/drawing/2014/main" id="{D6EEF520-47DA-55D8-5184-833300E4F20B}"/>
              </a:ext>
            </a:extLst>
          </p:cNvPr>
          <p:cNvPicPr>
            <a:picLocks noChangeAspect="1"/>
          </p:cNvPicPr>
          <p:nvPr/>
        </p:nvPicPr>
        <p:blipFill>
          <a:blip r:embed="rId2"/>
          <a:stretch>
            <a:fillRect/>
          </a:stretch>
        </p:blipFill>
        <p:spPr>
          <a:xfrm>
            <a:off x="963924" y="3205688"/>
            <a:ext cx="4138428" cy="2780506"/>
          </a:xfrm>
          <a:prstGeom prst="rect">
            <a:avLst/>
          </a:prstGeom>
        </p:spPr>
      </p:pic>
    </p:spTree>
    <p:extLst>
      <p:ext uri="{BB962C8B-B14F-4D97-AF65-F5344CB8AC3E}">
        <p14:creationId xmlns:p14="http://schemas.microsoft.com/office/powerpoint/2010/main" val="3269784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5400" dirty="0">
                <a:solidFill>
                  <a:schemeClr val="bg1"/>
                </a:solidFill>
                <a:latin typeface="Century Gothic" panose="020B0502020202020204" pitchFamily="34" charset="0"/>
                <a:cs typeface="Helvetica Neue"/>
              </a:rPr>
              <a:t>Schulweg</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7" name="Inhaltsplatzhalter 2">
            <a:extLst>
              <a:ext uri="{FF2B5EF4-FFF2-40B4-BE49-F238E27FC236}">
                <a16:creationId xmlns:a16="http://schemas.microsoft.com/office/drawing/2014/main" id="{E7357545-2A0A-9203-2948-5E508A686C2E}"/>
              </a:ext>
            </a:extLst>
          </p:cNvPr>
          <p:cNvSpPr txBox="1">
            <a:spLocks/>
          </p:cNvSpPr>
          <p:nvPr/>
        </p:nvSpPr>
        <p:spPr>
          <a:xfrm>
            <a:off x="838200" y="2197215"/>
            <a:ext cx="10515600" cy="3813260"/>
          </a:xfrm>
          <a:prstGeom prst="rect">
            <a:avLst/>
          </a:prstGeom>
          <a:solidFill>
            <a:schemeClr val="bg1">
              <a:lumMod val="95000"/>
            </a:schemeClr>
          </a:solidFill>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CH" dirty="0">
                <a:latin typeface="Century Gothic" panose="020B0502020202020204" pitchFamily="34" charset="0"/>
              </a:rPr>
              <a:t>Der Schulweg liegt in der Verantwortung der Eltern</a:t>
            </a:r>
          </a:p>
          <a:p>
            <a:pPr lvl="1"/>
            <a:r>
              <a:rPr lang="de-CH" dirty="0">
                <a:latin typeface="Century Gothic" panose="020B0502020202020204" pitchFamily="34" charset="0"/>
              </a:rPr>
              <a:t>Soziale Erfahrung</a:t>
            </a:r>
          </a:p>
          <a:p>
            <a:pPr lvl="1"/>
            <a:r>
              <a:rPr lang="de-CH" dirty="0">
                <a:latin typeface="Century Gothic" panose="020B0502020202020204" pitchFamily="34" charset="0"/>
              </a:rPr>
              <a:t>Selbständigkeit / Selbstwertgefühl stärken</a:t>
            </a:r>
          </a:p>
          <a:p>
            <a:pPr lvl="1"/>
            <a:r>
              <a:rPr lang="de-CH" dirty="0">
                <a:latin typeface="Century Gothic" panose="020B0502020202020204" pitchFamily="34" charset="0"/>
              </a:rPr>
              <a:t>Bewegungsförderung</a:t>
            </a:r>
          </a:p>
          <a:p>
            <a:pPr marL="457200" lvl="1" indent="0">
              <a:buNone/>
            </a:pPr>
            <a:endParaRPr lang="de-CH" dirty="0">
              <a:latin typeface="Century Gothic" panose="020B0502020202020204" pitchFamily="34" charset="0"/>
            </a:endParaRPr>
          </a:p>
          <a:p>
            <a:r>
              <a:rPr lang="de-CH" dirty="0">
                <a:latin typeface="Century Gothic" panose="020B0502020202020204" pitchFamily="34" charset="0"/>
              </a:rPr>
              <a:t>Sicherheit: </a:t>
            </a:r>
          </a:p>
          <a:p>
            <a:pPr lvl="1"/>
            <a:r>
              <a:rPr lang="de-CH" dirty="0">
                <a:latin typeface="Century Gothic" panose="020B0502020202020204" pitchFamily="34" charset="0"/>
              </a:rPr>
              <a:t>Den «sichersten» Weg suchen und gemeinsam ablaufen</a:t>
            </a:r>
          </a:p>
          <a:p>
            <a:pPr lvl="1"/>
            <a:r>
              <a:rPr lang="de-CH" dirty="0">
                <a:latin typeface="Century Gothic" panose="020B0502020202020204" pitchFamily="34" charset="0"/>
              </a:rPr>
              <a:t>Korrektes Verhalten üben</a:t>
            </a:r>
          </a:p>
          <a:p>
            <a:pPr lvl="1"/>
            <a:r>
              <a:rPr lang="de-CH" dirty="0">
                <a:latin typeface="Century Gothic" panose="020B0502020202020204" pitchFamily="34" charset="0"/>
              </a:rPr>
              <a:t>Leuchtweste anziehen</a:t>
            </a:r>
          </a:p>
        </p:txBody>
      </p:sp>
      <p:sp>
        <p:nvSpPr>
          <p:cNvPr id="8" name="Textfeld 7">
            <a:extLst>
              <a:ext uri="{FF2B5EF4-FFF2-40B4-BE49-F238E27FC236}">
                <a16:creationId xmlns:a16="http://schemas.microsoft.com/office/drawing/2014/main" id="{7017FB77-8FE6-0A79-D2AD-B1BE67E82AC1}"/>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
        <p:nvSpPr>
          <p:cNvPr id="9" name="Textfeld 8">
            <a:extLst>
              <a:ext uri="{FF2B5EF4-FFF2-40B4-BE49-F238E27FC236}">
                <a16:creationId xmlns:a16="http://schemas.microsoft.com/office/drawing/2014/main" id="{4A83D331-252B-FD81-DB92-0ABF91073F89}"/>
              </a:ext>
            </a:extLst>
          </p:cNvPr>
          <p:cNvSpPr txBox="1"/>
          <p:nvPr/>
        </p:nvSpPr>
        <p:spPr>
          <a:xfrm>
            <a:off x="9433602" y="1634732"/>
            <a:ext cx="2872474" cy="507831"/>
          </a:xfrm>
          <a:prstGeom prst="rect">
            <a:avLst/>
          </a:prstGeom>
          <a:noFill/>
          <a:ln>
            <a:noFill/>
          </a:ln>
        </p:spPr>
        <p:txBody>
          <a:bodyPr wrap="square" rtlCol="0">
            <a:spAutoFit/>
          </a:bodyPr>
          <a:lstStyle/>
          <a:p>
            <a:r>
              <a:rPr lang="de-DE" sz="1600" dirty="0">
                <a:latin typeface="Futura Medium" panose="020B0602020204020303" pitchFamily="34" charset="-79"/>
                <a:cs typeface="Futura Medium" panose="020B0602020204020303" pitchFamily="34" charset="-79"/>
              </a:rPr>
              <a:t>     Primarschule </a:t>
            </a:r>
            <a:r>
              <a:rPr lang="de-DE" sz="1600" dirty="0" err="1">
                <a:latin typeface="Futura Medium" panose="020B0602020204020303" pitchFamily="34" charset="-79"/>
                <a:cs typeface="Futura Medium" panose="020B0602020204020303" pitchFamily="34" charset="-79"/>
              </a:rPr>
              <a:t>Galgenen</a:t>
            </a:r>
            <a:endParaRPr lang="de-DE" sz="1600" dirty="0">
              <a:latin typeface="Futura Medium" panose="020B0602020204020303" pitchFamily="34" charset="-79"/>
              <a:cs typeface="Futura Medium" panose="020B0602020204020303" pitchFamily="34" charset="-79"/>
            </a:endParaRPr>
          </a:p>
          <a:p>
            <a:r>
              <a:rPr lang="de-DE" sz="1050" dirty="0">
                <a:latin typeface="Futura Medium" panose="020B0602020204020303" pitchFamily="34" charset="-79"/>
                <a:cs typeface="Futura Medium" panose="020B0602020204020303" pitchFamily="34" charset="-79"/>
              </a:rPr>
              <a:t>		 </a:t>
            </a:r>
            <a:r>
              <a:rPr lang="de-DE" sz="1050" dirty="0" err="1">
                <a:latin typeface="Futura Medium" panose="020B0602020204020303" pitchFamily="34" charset="-79"/>
                <a:cs typeface="Futura Medium" panose="020B0602020204020303" pitchFamily="34" charset="-79"/>
              </a:rPr>
              <a:t>www.schule-galgenen.ch</a:t>
            </a:r>
            <a:endParaRPr lang="de-DE" sz="1050" dirty="0">
              <a:latin typeface="Futura Medium" panose="020B0602020204020303" pitchFamily="34" charset="-79"/>
              <a:cs typeface="Futura Medium" panose="020B0602020204020303" pitchFamily="34" charset="-79"/>
            </a:endParaRPr>
          </a:p>
        </p:txBody>
      </p:sp>
      <p:pic>
        <p:nvPicPr>
          <p:cNvPr id="4" name="Grafik 3">
            <a:extLst>
              <a:ext uri="{FF2B5EF4-FFF2-40B4-BE49-F238E27FC236}">
                <a16:creationId xmlns:a16="http://schemas.microsoft.com/office/drawing/2014/main" id="{CC3D04E0-9846-1BE1-D07A-913EFD60F877}"/>
              </a:ext>
            </a:extLst>
          </p:cNvPr>
          <p:cNvPicPr>
            <a:picLocks noChangeAspect="1"/>
          </p:cNvPicPr>
          <p:nvPr/>
        </p:nvPicPr>
        <p:blipFill>
          <a:blip r:embed="rId4">
            <a:clrChange>
              <a:clrFrom>
                <a:srgbClr val="FFFFFF"/>
              </a:clrFrom>
              <a:clrTo>
                <a:srgbClr val="FFFFFF">
                  <a:alpha val="0"/>
                </a:srgbClr>
              </a:clrTo>
            </a:clrChange>
          </a:blip>
          <a:stretch>
            <a:fillRect/>
          </a:stretch>
        </p:blipFill>
        <p:spPr>
          <a:xfrm rot="824694">
            <a:off x="9511103" y="4768694"/>
            <a:ext cx="2517895" cy="1675545"/>
          </a:xfrm>
          <a:prstGeom prst="rect">
            <a:avLst/>
          </a:prstGeom>
        </p:spPr>
      </p:pic>
    </p:spTree>
    <p:extLst>
      <p:ext uri="{BB962C8B-B14F-4D97-AF65-F5344CB8AC3E}">
        <p14:creationId xmlns:p14="http://schemas.microsoft.com/office/powerpoint/2010/main" val="4197215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731054" cy="6876000"/>
          </a:xfrm>
          <a:custGeom>
            <a:avLst/>
            <a:gdLst>
              <a:gd name="connsiteX0" fmla="*/ 0 w 7906481"/>
              <a:gd name="connsiteY0" fmla="*/ 0 h 6858000"/>
              <a:gd name="connsiteX1" fmla="*/ 7906481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0 h 6858000"/>
              <a:gd name="connsiteX1" fmla="*/ 4270652 w 7906481"/>
              <a:gd name="connsiteY1" fmla="*/ 0 h 6858000"/>
              <a:gd name="connsiteX2" fmla="*/ 7906481 w 7906481"/>
              <a:gd name="connsiteY2" fmla="*/ 6858000 h 6858000"/>
              <a:gd name="connsiteX3" fmla="*/ 0 w 7906481"/>
              <a:gd name="connsiteY3" fmla="*/ 6858000 h 6858000"/>
              <a:gd name="connsiteX4" fmla="*/ 0 w 7906481"/>
              <a:gd name="connsiteY4" fmla="*/ 0 h 6858000"/>
              <a:gd name="connsiteX0" fmla="*/ 0 w 7906481"/>
              <a:gd name="connsiteY0" fmla="*/ 10886 h 6868886"/>
              <a:gd name="connsiteX1" fmla="*/ 5674910 w 7906481"/>
              <a:gd name="connsiteY1" fmla="*/ 0 h 6868886"/>
              <a:gd name="connsiteX2" fmla="*/ 7906481 w 7906481"/>
              <a:gd name="connsiteY2" fmla="*/ 6868886 h 6868886"/>
              <a:gd name="connsiteX3" fmla="*/ 0 w 7906481"/>
              <a:gd name="connsiteY3" fmla="*/ 6868886 h 6868886"/>
              <a:gd name="connsiteX4" fmla="*/ 0 w 7906481"/>
              <a:gd name="connsiteY4" fmla="*/ 10886 h 6868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6481" h="6868886">
                <a:moveTo>
                  <a:pt x="0" y="10886"/>
                </a:moveTo>
                <a:lnTo>
                  <a:pt x="5674910" y="0"/>
                </a:lnTo>
                <a:lnTo>
                  <a:pt x="7906481" y="6868886"/>
                </a:lnTo>
                <a:lnTo>
                  <a:pt x="0" y="6868886"/>
                </a:lnTo>
                <a:lnTo>
                  <a:pt x="0" y="10886"/>
                </a:lnTo>
                <a:close/>
              </a:path>
            </a:pathLst>
          </a:custGeom>
          <a:solidFill>
            <a:srgbClr val="009453">
              <a:alpha val="61961"/>
            </a:srgbClr>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highlight>
                <a:srgbClr val="009453"/>
              </a:highlight>
            </a:endParaRPr>
          </a:p>
        </p:txBody>
      </p:sp>
      <p:sp>
        <p:nvSpPr>
          <p:cNvPr id="21" name="Textplatzhalter 2"/>
          <p:cNvSpPr>
            <a:spLocks noGrp="1"/>
          </p:cNvSpPr>
          <p:nvPr/>
        </p:nvSpPr>
        <p:spPr>
          <a:xfrm>
            <a:off x="160775" y="3068225"/>
            <a:ext cx="2517054" cy="3299281"/>
          </a:xfrm>
          <a:prstGeom prst="rect">
            <a:avLst/>
          </a:prstGeom>
          <a:ln>
            <a:noFill/>
          </a:ln>
        </p:spPr>
        <p:txBody>
          <a:bodyPr vert="horz" lIns="91440" tIns="45720" rIns="91440" bIns="45720" rtlCol="0" anchor="b">
            <a:noAutofit/>
          </a:bodyPr>
          <a:lstStyle>
            <a:lvl1pPr marL="0" indent="0" algn="l" defTabSz="457200" rtl="0" eaLnBrk="1" latinLnBrk="0" hangingPunct="1">
              <a:spcBef>
                <a:spcPts val="0"/>
              </a:spcBef>
              <a:buFont typeface="Arial"/>
              <a:buNone/>
              <a:defRPr sz="24000" kern="1200">
                <a:solidFill>
                  <a:srgbClr val="3F3F3F"/>
                </a:solidFill>
                <a:latin typeface="Arial"/>
                <a:ea typeface="+mn-ea"/>
                <a:cs typeface="Arial"/>
              </a:defRPr>
            </a:lvl1pPr>
            <a:lvl2pPr marL="457200" indent="0" algn="l" defTabSz="457200" rtl="0" eaLnBrk="1" latinLnBrk="0" hangingPunct="1">
              <a:spcBef>
                <a:spcPct val="20000"/>
              </a:spcBef>
              <a:buFont typeface="Arial"/>
              <a:buNone/>
              <a:defRPr sz="1800" kern="1200">
                <a:solidFill>
                  <a:schemeClr val="tx1">
                    <a:tint val="75000"/>
                  </a:schemeClr>
                </a:solidFill>
                <a:latin typeface="Arial"/>
                <a:ea typeface="+mn-ea"/>
                <a:cs typeface="Arial"/>
              </a:defRPr>
            </a:lvl2pPr>
            <a:lvl3pPr marL="914400" indent="0" algn="l" defTabSz="457200" rtl="0" eaLnBrk="1" latinLnBrk="0" hangingPunct="1">
              <a:spcBef>
                <a:spcPct val="20000"/>
              </a:spcBef>
              <a:buFont typeface="Arial"/>
              <a:buNone/>
              <a:defRPr sz="1600" kern="1200">
                <a:solidFill>
                  <a:schemeClr val="tx1">
                    <a:tint val="75000"/>
                  </a:schemeClr>
                </a:solidFill>
                <a:latin typeface="Arial"/>
                <a:ea typeface="+mn-ea"/>
                <a:cs typeface="Arial"/>
              </a:defRPr>
            </a:lvl3pPr>
            <a:lvl4pPr marL="13716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4pPr>
            <a:lvl5pPr marL="1828800" indent="0" algn="l" defTabSz="457200" rtl="0" eaLnBrk="1" latinLnBrk="0" hangingPunct="1">
              <a:spcBef>
                <a:spcPct val="20000"/>
              </a:spcBef>
              <a:buFont typeface="Arial"/>
              <a:buNone/>
              <a:defRPr sz="1400" kern="1200">
                <a:solidFill>
                  <a:schemeClr val="tx1">
                    <a:tint val="75000"/>
                  </a:schemeClr>
                </a:solidFill>
                <a:latin typeface="Arial"/>
                <a:ea typeface="+mn-ea"/>
                <a:cs typeface="Arial"/>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endParaRPr lang="en-GB" sz="20000" dirty="0"/>
          </a:p>
        </p:txBody>
      </p:sp>
      <p:sp>
        <p:nvSpPr>
          <p:cNvPr id="7" name="Rectangle 4"/>
          <p:cNvSpPr/>
          <p:nvPr/>
        </p:nvSpPr>
        <p:spPr>
          <a:xfrm>
            <a:off x="-355309" y="2824377"/>
            <a:ext cx="6843530"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endParaRPr lang="de-CH" sz="4800" dirty="0">
              <a:solidFill>
                <a:schemeClr val="tx1"/>
              </a:solidFill>
              <a:latin typeface="Century Gothic" panose="020B0502020202020204" pitchFamily="34" charset="0"/>
              <a:cs typeface="Helvetica Neue"/>
            </a:endParaRPr>
          </a:p>
        </p:txBody>
      </p:sp>
      <p:sp>
        <p:nvSpPr>
          <p:cNvPr id="3" name="Rectangle 4">
            <a:extLst>
              <a:ext uri="{FF2B5EF4-FFF2-40B4-BE49-F238E27FC236}">
                <a16:creationId xmlns:a16="http://schemas.microsoft.com/office/drawing/2014/main" id="{6284D1AA-8C3C-4CD4-0AB2-45A8427EB42B}"/>
              </a:ext>
            </a:extLst>
          </p:cNvPr>
          <p:cNvSpPr/>
          <p:nvPr/>
        </p:nvSpPr>
        <p:spPr>
          <a:xfrm>
            <a:off x="-1032388" y="2946300"/>
            <a:ext cx="16046247" cy="3543129"/>
          </a:xfrm>
          <a:custGeom>
            <a:avLst/>
            <a:gdLst>
              <a:gd name="connsiteX0" fmla="*/ 0 w 4304371"/>
              <a:gd name="connsiteY0" fmla="*/ 0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0 h 3543129"/>
              <a:gd name="connsiteX0" fmla="*/ 0 w 4304371"/>
              <a:gd name="connsiteY0" fmla="*/ 1148576 h 3543129"/>
              <a:gd name="connsiteX1" fmla="*/ 4304371 w 4304371"/>
              <a:gd name="connsiteY1" fmla="*/ 0 h 3543129"/>
              <a:gd name="connsiteX2" fmla="*/ 4304371 w 4304371"/>
              <a:gd name="connsiteY2" fmla="*/ 3543129 h 3543129"/>
              <a:gd name="connsiteX3" fmla="*/ 0 w 4304371"/>
              <a:gd name="connsiteY3" fmla="*/ 3543129 h 3543129"/>
              <a:gd name="connsiteX4" fmla="*/ 0 w 4304371"/>
              <a:gd name="connsiteY4" fmla="*/ 1148576 h 35431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4371" h="3543129">
                <a:moveTo>
                  <a:pt x="0" y="1148576"/>
                </a:moveTo>
                <a:lnTo>
                  <a:pt x="4304371" y="0"/>
                </a:lnTo>
                <a:lnTo>
                  <a:pt x="4304371" y="3543129"/>
                </a:lnTo>
                <a:lnTo>
                  <a:pt x="0" y="3543129"/>
                </a:lnTo>
                <a:lnTo>
                  <a:pt x="0" y="1148576"/>
                </a:lnTo>
                <a:close/>
              </a:path>
            </a:pathLst>
          </a:custGeom>
          <a:noFill/>
          <a:ln>
            <a:noFill/>
          </a:ln>
        </p:spPr>
        <p:style>
          <a:lnRef idx="1">
            <a:schemeClr val="accent1"/>
          </a:lnRef>
          <a:fillRef idx="2">
            <a:schemeClr val="accent1"/>
          </a:fillRef>
          <a:effectRef idx="1">
            <a:schemeClr val="accent1"/>
          </a:effectRef>
          <a:fontRef idx="minor">
            <a:schemeClr val="dk1"/>
          </a:fontRef>
        </p:style>
        <p:txBody>
          <a:bodyPr lIns="1440000" tIns="0" rtlCol="0" anchor="b"/>
          <a:lstStyle/>
          <a:p>
            <a:r>
              <a:rPr lang="de-CH" sz="4800" dirty="0">
                <a:solidFill>
                  <a:schemeClr val="tx1"/>
                </a:solidFill>
                <a:latin typeface="Century Gothic" panose="020B0502020202020204" pitchFamily="34" charset="0"/>
                <a:cs typeface="Helvetica Neue"/>
              </a:rPr>
              <a:t>Fachliche und überfachliche </a:t>
            </a:r>
          </a:p>
          <a:p>
            <a:r>
              <a:rPr lang="de-CH" sz="4800" dirty="0">
                <a:solidFill>
                  <a:schemeClr val="tx1"/>
                </a:solidFill>
                <a:latin typeface="Century Gothic" panose="020B0502020202020204" pitchFamily="34" charset="0"/>
                <a:cs typeface="Helvetica Neue"/>
              </a:rPr>
              <a:t>Kompetenzen</a:t>
            </a:r>
          </a:p>
        </p:txBody>
      </p:sp>
    </p:spTree>
    <p:extLst>
      <p:ext uri="{BB962C8B-B14F-4D97-AF65-F5344CB8AC3E}">
        <p14:creationId xmlns:p14="http://schemas.microsoft.com/office/powerpoint/2010/main" val="4167713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99011"/>
            <a:ext cx="12192000" cy="1080000"/>
          </a:xfrm>
          <a:prstGeom prst="rect">
            <a:avLst/>
          </a:prstGeom>
          <a:solidFill>
            <a:srgbClr val="009453"/>
          </a:solidFill>
          <a:ln>
            <a:solidFill>
              <a:srgbClr val="0094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a:latin typeface="Helvetica Neue"/>
                <a:cs typeface="Helvetica Neue"/>
              </a:rPr>
              <a:t>  </a:t>
            </a:r>
            <a:r>
              <a:rPr lang="de-DE" sz="5400" dirty="0">
                <a:solidFill>
                  <a:schemeClr val="bg1"/>
                </a:solidFill>
                <a:latin typeface="Century Gothic" panose="020B0502020202020204" pitchFamily="34" charset="0"/>
                <a:cs typeface="Helvetica Neue"/>
              </a:rPr>
              <a:t>Wechselspiel</a:t>
            </a:r>
            <a:endParaRPr lang="de-DE" sz="3600" dirty="0">
              <a:solidFill>
                <a:schemeClr val="bg1"/>
              </a:solidFill>
              <a:latin typeface="Century Gothic" panose="020B0502020202020204" pitchFamily="34" charset="0"/>
              <a:cs typeface="Helvetica Neue"/>
            </a:endParaRPr>
          </a:p>
        </p:txBody>
      </p:sp>
      <p:sp>
        <p:nvSpPr>
          <p:cNvPr id="3" name="Oval 2"/>
          <p:cNvSpPr/>
          <p:nvPr/>
        </p:nvSpPr>
        <p:spPr>
          <a:xfrm>
            <a:off x="10149840" y="219011"/>
            <a:ext cx="1440000" cy="1440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Helvetica Neue"/>
              <a:cs typeface="Helvetica Neue"/>
            </a:endParaRPr>
          </a:p>
        </p:txBody>
      </p:sp>
      <p:sp>
        <p:nvSpPr>
          <p:cNvPr id="14" name="Inhaltsplatzhalter 2">
            <a:extLst>
              <a:ext uri="{FF2B5EF4-FFF2-40B4-BE49-F238E27FC236}">
                <a16:creationId xmlns:a16="http://schemas.microsoft.com/office/drawing/2014/main" id="{A6058BE4-7844-4BBD-B8F9-81DBBF17D68D}"/>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p:txBody>
      </p:sp>
      <p:pic>
        <p:nvPicPr>
          <p:cNvPr id="6" name="Grafik 5">
            <a:extLst>
              <a:ext uri="{FF2B5EF4-FFF2-40B4-BE49-F238E27FC236}">
                <a16:creationId xmlns:a16="http://schemas.microsoft.com/office/drawing/2014/main" id="{A0CC41CB-4B17-4882-7B13-9969F5B862D8}"/>
              </a:ext>
            </a:extLst>
          </p:cNvPr>
          <p:cNvPicPr>
            <a:picLocks noChangeAspect="1"/>
          </p:cNvPicPr>
          <p:nvPr/>
        </p:nvPicPr>
        <p:blipFill>
          <a:blip r:embed="rId3"/>
          <a:stretch>
            <a:fillRect/>
          </a:stretch>
        </p:blipFill>
        <p:spPr>
          <a:xfrm>
            <a:off x="10446961" y="475711"/>
            <a:ext cx="845757" cy="1003300"/>
          </a:xfrm>
          <a:prstGeom prst="rect">
            <a:avLst/>
          </a:prstGeom>
        </p:spPr>
      </p:pic>
      <p:sp>
        <p:nvSpPr>
          <p:cNvPr id="8" name="Textfeld 7">
            <a:extLst>
              <a:ext uri="{FF2B5EF4-FFF2-40B4-BE49-F238E27FC236}">
                <a16:creationId xmlns:a16="http://schemas.microsoft.com/office/drawing/2014/main" id="{7017FB77-8FE6-0A79-D2AD-B1BE67E82AC1}"/>
              </a:ext>
            </a:extLst>
          </p:cNvPr>
          <p:cNvSpPr txBox="1"/>
          <p:nvPr/>
        </p:nvSpPr>
        <p:spPr>
          <a:xfrm>
            <a:off x="4406309" y="6240940"/>
            <a:ext cx="3379382" cy="307777"/>
          </a:xfrm>
          <a:prstGeom prst="rect">
            <a:avLst/>
          </a:prstGeom>
          <a:noFill/>
          <a:ln>
            <a:noFill/>
          </a:ln>
        </p:spPr>
        <p:txBody>
          <a:bodyPr wrap="square" rtlCol="0">
            <a:spAutoFit/>
          </a:bodyPr>
          <a:lstStyle/>
          <a:p>
            <a:r>
              <a:rPr lang="de-DE" sz="1400" dirty="0">
                <a:solidFill>
                  <a:schemeClr val="bg1">
                    <a:lumMod val="65000"/>
                  </a:schemeClr>
                </a:solidFill>
              </a:rPr>
              <a:t>Informationsabend Primarschule </a:t>
            </a:r>
            <a:r>
              <a:rPr lang="de-DE" sz="1400" dirty="0" err="1">
                <a:solidFill>
                  <a:schemeClr val="bg1">
                    <a:lumMod val="65000"/>
                  </a:schemeClr>
                </a:solidFill>
              </a:rPr>
              <a:t>Galgenen</a:t>
            </a:r>
            <a:endParaRPr lang="de-DE" sz="1400" dirty="0">
              <a:solidFill>
                <a:schemeClr val="bg1">
                  <a:lumMod val="65000"/>
                </a:schemeClr>
              </a:solidFill>
            </a:endParaRPr>
          </a:p>
        </p:txBody>
      </p:sp>
      <p:sp>
        <p:nvSpPr>
          <p:cNvPr id="9" name="Inhaltsplatzhalter 7">
            <a:extLst>
              <a:ext uri="{FF2B5EF4-FFF2-40B4-BE49-F238E27FC236}">
                <a16:creationId xmlns:a16="http://schemas.microsoft.com/office/drawing/2014/main" id="{EBAC1194-149F-6682-3223-361C8AE9CDAA}"/>
              </a:ext>
            </a:extLst>
          </p:cNvPr>
          <p:cNvSpPr txBox="1">
            <a:spLocks/>
          </p:cNvSpPr>
          <p:nvPr/>
        </p:nvSpPr>
        <p:spPr>
          <a:xfrm>
            <a:off x="838200" y="1816295"/>
            <a:ext cx="10515600" cy="4351338"/>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CH" dirty="0"/>
          </a:p>
          <a:p>
            <a:endParaRPr lang="de-CH" dirty="0"/>
          </a:p>
          <a:p>
            <a:endParaRPr lang="de-CH" dirty="0"/>
          </a:p>
          <a:p>
            <a:endParaRPr lang="de-CH" dirty="0"/>
          </a:p>
          <a:p>
            <a:pPr marL="0" indent="0">
              <a:buFont typeface="Arial" panose="020B0604020202020204" pitchFamily="34" charset="0"/>
              <a:buNone/>
            </a:pPr>
            <a:endParaRPr lang="de-CH" dirty="0"/>
          </a:p>
          <a:p>
            <a:pPr marL="0" indent="0">
              <a:buFont typeface="Arial" panose="020B0604020202020204" pitchFamily="34" charset="0"/>
              <a:buNone/>
            </a:pPr>
            <a:r>
              <a:rPr lang="de-CH" sz="1600" dirty="0"/>
              <a:t>								</a:t>
            </a:r>
          </a:p>
          <a:p>
            <a:pPr marL="0" indent="0">
              <a:buFont typeface="Arial" panose="020B0604020202020204" pitchFamily="34" charset="0"/>
              <a:buNone/>
            </a:pPr>
            <a:r>
              <a:rPr lang="de-CH" sz="1600" dirty="0"/>
              <a:t>								</a:t>
            </a:r>
            <a:r>
              <a:rPr lang="de-CH" sz="4000" dirty="0">
                <a:latin typeface="Century Gothic" panose="020B0502020202020204" pitchFamily="34" charset="0"/>
              </a:rPr>
              <a:t>Soziale Kompetenz</a:t>
            </a:r>
          </a:p>
          <a:p>
            <a:pPr marL="0" indent="0">
              <a:buFont typeface="Arial" panose="020B0604020202020204" pitchFamily="34" charset="0"/>
              <a:buNone/>
            </a:pPr>
            <a:r>
              <a:rPr lang="de-CH" sz="4000" dirty="0">
                <a:latin typeface="Century Gothic" panose="020B0502020202020204" pitchFamily="34" charset="0"/>
              </a:rPr>
              <a:t>								Personale Kompetenz</a:t>
            </a:r>
          </a:p>
          <a:p>
            <a:pPr marL="0" indent="0">
              <a:buFont typeface="Arial" panose="020B0604020202020204" pitchFamily="34" charset="0"/>
              <a:buNone/>
            </a:pPr>
            <a:r>
              <a:rPr lang="de-CH" sz="4000" dirty="0">
                <a:latin typeface="Century Gothic" panose="020B0502020202020204" pitchFamily="34" charset="0"/>
              </a:rPr>
              <a:t>								Methodische Kompetenz</a:t>
            </a:r>
          </a:p>
          <a:p>
            <a:endParaRPr lang="de-CH" dirty="0"/>
          </a:p>
          <a:p>
            <a:endParaRPr lang="de-CH" dirty="0"/>
          </a:p>
          <a:p>
            <a:endParaRPr lang="de-CH" dirty="0"/>
          </a:p>
          <a:p>
            <a:endParaRPr lang="de-CH" dirty="0"/>
          </a:p>
          <a:p>
            <a:endParaRPr lang="de-CH" dirty="0"/>
          </a:p>
          <a:p>
            <a:pPr marL="0" indent="0" algn="ctr">
              <a:buFont typeface="Arial" panose="020B0604020202020204" pitchFamily="34" charset="0"/>
              <a:buNone/>
            </a:pPr>
            <a:endParaRPr lang="de-CH" sz="5900" dirty="0"/>
          </a:p>
          <a:p>
            <a:pPr marL="0" indent="0">
              <a:buFont typeface="Arial" panose="020B0604020202020204" pitchFamily="34" charset="0"/>
              <a:buNone/>
            </a:pPr>
            <a:r>
              <a:rPr lang="de-CH" sz="5900" dirty="0">
                <a:latin typeface="Century Gothic" panose="020B0502020202020204" pitchFamily="34" charset="0"/>
              </a:rPr>
              <a:t>Wechselspiel zwischen fachlichen und überfachlichen Kompetenzen</a:t>
            </a:r>
          </a:p>
        </p:txBody>
      </p:sp>
      <p:pic>
        <p:nvPicPr>
          <p:cNvPr id="10" name="Inhaltsplatzhalter 5">
            <a:extLst>
              <a:ext uri="{FF2B5EF4-FFF2-40B4-BE49-F238E27FC236}">
                <a16:creationId xmlns:a16="http://schemas.microsoft.com/office/drawing/2014/main" id="{FE5A0ADC-990B-04B5-D118-B076BF91B7B8}"/>
              </a:ext>
            </a:extLst>
          </p:cNvPr>
          <p:cNvPicPr>
            <a:picLocks noChangeAspect="1"/>
          </p:cNvPicPr>
          <p:nvPr/>
        </p:nvPicPr>
        <p:blipFill rotWithShape="1">
          <a:blip r:embed="rId4"/>
          <a:srcRect t="10711"/>
          <a:stretch/>
        </p:blipFill>
        <p:spPr>
          <a:xfrm>
            <a:off x="838200" y="1946922"/>
            <a:ext cx="7204341" cy="3543948"/>
          </a:xfrm>
          <a:prstGeom prst="rect">
            <a:avLst/>
          </a:prstGeom>
        </p:spPr>
      </p:pic>
      <p:sp>
        <p:nvSpPr>
          <p:cNvPr id="12" name="Textfeld 11">
            <a:extLst>
              <a:ext uri="{FF2B5EF4-FFF2-40B4-BE49-F238E27FC236}">
                <a16:creationId xmlns:a16="http://schemas.microsoft.com/office/drawing/2014/main" id="{26E97A22-5349-0CA6-5CC5-25BE16725610}"/>
              </a:ext>
            </a:extLst>
          </p:cNvPr>
          <p:cNvSpPr txBox="1"/>
          <p:nvPr/>
        </p:nvSpPr>
        <p:spPr>
          <a:xfrm>
            <a:off x="9271556" y="1565282"/>
            <a:ext cx="2872474" cy="507831"/>
          </a:xfrm>
          <a:prstGeom prst="rect">
            <a:avLst/>
          </a:prstGeom>
          <a:noFill/>
          <a:ln>
            <a:noFill/>
          </a:ln>
        </p:spPr>
        <p:txBody>
          <a:bodyPr wrap="square" rtlCol="0">
            <a:spAutoFit/>
          </a:bodyPr>
          <a:lstStyle/>
          <a:p>
            <a:r>
              <a:rPr lang="de-DE" sz="1600" dirty="0">
                <a:latin typeface="Futura Medium" panose="020B0602020204020303" pitchFamily="34" charset="-79"/>
                <a:cs typeface="Futura Medium" panose="020B0602020204020303" pitchFamily="34" charset="-79"/>
              </a:rPr>
              <a:t>     Primarschule </a:t>
            </a:r>
            <a:r>
              <a:rPr lang="de-DE" sz="1600" dirty="0" err="1">
                <a:latin typeface="Futura Medium" panose="020B0602020204020303" pitchFamily="34" charset="-79"/>
                <a:cs typeface="Futura Medium" panose="020B0602020204020303" pitchFamily="34" charset="-79"/>
              </a:rPr>
              <a:t>Galgenen</a:t>
            </a:r>
            <a:endParaRPr lang="de-DE" sz="1600" dirty="0">
              <a:latin typeface="Futura Medium" panose="020B0602020204020303" pitchFamily="34" charset="-79"/>
              <a:cs typeface="Futura Medium" panose="020B0602020204020303" pitchFamily="34" charset="-79"/>
            </a:endParaRPr>
          </a:p>
          <a:p>
            <a:r>
              <a:rPr lang="de-DE" sz="1050" dirty="0">
                <a:latin typeface="Futura Medium" panose="020B0602020204020303" pitchFamily="34" charset="-79"/>
                <a:cs typeface="Futura Medium" panose="020B0602020204020303" pitchFamily="34" charset="-79"/>
              </a:rPr>
              <a:t>		 </a:t>
            </a:r>
            <a:r>
              <a:rPr lang="de-DE" sz="1050" dirty="0" err="1">
                <a:latin typeface="Futura Medium" panose="020B0602020204020303" pitchFamily="34" charset="-79"/>
                <a:cs typeface="Futura Medium" panose="020B0602020204020303" pitchFamily="34" charset="-79"/>
              </a:rPr>
              <a:t>www.schule-galgenen.ch</a:t>
            </a:r>
            <a:endParaRPr lang="de-DE" sz="105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104447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d7a1401-eb67-4f27-8132-65cdb5b01b1a" xsi:nil="true"/>
    <PublishingExpirationDate xmlns="http://schemas.microsoft.com/sharepoint/v3" xsi:nil="true"/>
    <PublishingStartDate xmlns="http://schemas.microsoft.com/sharepoint/v3" xsi:nil="true"/>
    <lcf76f155ced4ddcb4097134ff3c332f xmlns="e4eb832a-526c-43e6-b900-883dc2219d5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D7EC095C836524C9E125C72A4248FBB" ma:contentTypeVersion="19" ma:contentTypeDescription="Ein neues Dokument erstellen." ma:contentTypeScope="" ma:versionID="87903dbc971e6f551b902f220af58a94">
  <xsd:schema xmlns:xsd="http://www.w3.org/2001/XMLSchema" xmlns:xs="http://www.w3.org/2001/XMLSchema" xmlns:p="http://schemas.microsoft.com/office/2006/metadata/properties" xmlns:ns1="http://schemas.microsoft.com/sharepoint/v3" xmlns:ns2="dd7a1401-eb67-4f27-8132-65cdb5b01b1a" xmlns:ns3="e4eb832a-526c-43e6-b900-883dc2219d53" targetNamespace="http://schemas.microsoft.com/office/2006/metadata/properties" ma:root="true" ma:fieldsID="6af11234db9b60d7074114d8157732ec" ns1:_="" ns2:_="" ns3:_="">
    <xsd:import namespace="http://schemas.microsoft.com/sharepoint/v3"/>
    <xsd:import namespace="dd7a1401-eb67-4f27-8132-65cdb5b01b1a"/>
    <xsd:import namespace="e4eb832a-526c-43e6-b900-883dc2219d53"/>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2:TaxCatchAll" minOccurs="0"/>
                <xsd:element ref="ns3:MediaLengthInSeconds" minOccurs="0"/>
                <xsd:element ref="ns3:MediaServiceObjectDetectorVersion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7a1401-eb67-4f27-8132-65cdb5b01b1a" elementFormDefault="qualified">
    <xsd:import namespace="http://schemas.microsoft.com/office/2006/documentManagement/types"/>
    <xsd:import namespace="http://schemas.microsoft.com/office/infopath/2007/PartnerControls"/>
    <xsd:element name="SharedWithUsers" ma:index="10"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19b370b9-4b91-4118-bb9c-80a402a1adf7}" ma:internalName="TaxCatchAll" ma:showField="CatchAllData" ma:web="dd7a1401-eb67-4f27-8132-65cdb5b01b1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eb832a-526c-43e6-b900-883dc2219d5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bdcf871a-99d5-4c9e-a46e-35edb8549ee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C8D279-9BB8-410A-9107-C5C17BD0541F}">
  <ds:schemaRefs>
    <ds:schemaRef ds:uri="http://schemas.microsoft.com/office/2006/documentManagement/types"/>
    <ds:schemaRef ds:uri="http://www.w3.org/XML/1998/namespace"/>
    <ds:schemaRef ds:uri="http://purl.org/dc/terms/"/>
    <ds:schemaRef ds:uri="http://schemas.microsoft.com/office/infopath/2007/PartnerControls"/>
    <ds:schemaRef ds:uri="http://purl.org/dc/elements/1.1/"/>
    <ds:schemaRef ds:uri="http://purl.org/dc/dcmitype/"/>
    <ds:schemaRef ds:uri="7227eb26-d321-4531-98b4-0e9b9beff6ff"/>
    <ds:schemaRef ds:uri="http://schemas.openxmlformats.org/package/2006/metadata/core-properties"/>
    <ds:schemaRef ds:uri="bc2a06da-585a-4804-bfdd-ccd13fb1db0a"/>
    <ds:schemaRef ds:uri="http://schemas.microsoft.com/office/2006/metadata/properties"/>
  </ds:schemaRefs>
</ds:datastoreItem>
</file>

<file path=customXml/itemProps2.xml><?xml version="1.0" encoding="utf-8"?>
<ds:datastoreItem xmlns:ds="http://schemas.openxmlformats.org/officeDocument/2006/customXml" ds:itemID="{3D4DE3F0-E6DD-43A3-8757-123D4ABA9F04}"/>
</file>

<file path=customXml/itemProps3.xml><?xml version="1.0" encoding="utf-8"?>
<ds:datastoreItem xmlns:ds="http://schemas.openxmlformats.org/officeDocument/2006/customXml" ds:itemID="{FDB73252-6CAA-4A75-B9FE-A251010E59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501</Words>
  <Application>Microsoft Macintosh PowerPoint</Application>
  <PresentationFormat>Breitbild</PresentationFormat>
  <Paragraphs>130</Paragraphs>
  <Slides>16</Slides>
  <Notes>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16</vt:i4>
      </vt:variant>
    </vt:vector>
  </HeadingPairs>
  <TitlesOfParts>
    <vt:vector size="24" baseType="lpstr">
      <vt:lpstr>Arial</vt:lpstr>
      <vt:lpstr>Calibri</vt:lpstr>
      <vt:lpstr>Calibri Light</vt:lpstr>
      <vt:lpstr>Century Gothic</vt:lpstr>
      <vt:lpstr>Futura Medium</vt:lpstr>
      <vt:lpstr>Helvetica Neue</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Vereinskleidung 2019</dc:title>
  <dc:creator>Andrea Gugelmann</dc:creator>
  <cp:lastModifiedBy>Andrea Gugelmann</cp:lastModifiedBy>
  <cp:revision>33</cp:revision>
  <dcterms:created xsi:type="dcterms:W3CDTF">2019-01-20T16:21:17Z</dcterms:created>
  <dcterms:modified xsi:type="dcterms:W3CDTF">2025-12-04T11:44:31Z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0x010100DD7EC095C836524C9E125C72A4248FBB</vt:lpwstr>
  </property>
</Properties>
</file>